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422" r:id="rId2"/>
    <p:sldId id="392" r:id="rId3"/>
    <p:sldId id="517" r:id="rId4"/>
    <p:sldId id="678" r:id="rId5"/>
    <p:sldId id="679" r:id="rId6"/>
    <p:sldId id="443" r:id="rId7"/>
    <p:sldId id="629" r:id="rId8"/>
    <p:sldId id="527" r:id="rId9"/>
    <p:sldId id="483" r:id="rId10"/>
    <p:sldId id="668" r:id="rId11"/>
    <p:sldId id="607" r:id="rId12"/>
    <p:sldId id="669" r:id="rId13"/>
    <p:sldId id="698" r:id="rId14"/>
    <p:sldId id="633" r:id="rId15"/>
    <p:sldId id="694" r:id="rId16"/>
    <p:sldId id="577" r:id="rId17"/>
    <p:sldId id="578" r:id="rId18"/>
    <p:sldId id="680" r:id="rId19"/>
    <p:sldId id="681" r:id="rId20"/>
    <p:sldId id="663" r:id="rId21"/>
    <p:sldId id="664" r:id="rId22"/>
    <p:sldId id="665" r:id="rId23"/>
    <p:sldId id="450" r:id="rId24"/>
    <p:sldId id="543" r:id="rId25"/>
    <p:sldId id="544" r:id="rId26"/>
    <p:sldId id="631" r:id="rId27"/>
    <p:sldId id="695" r:id="rId28"/>
    <p:sldId id="651" r:id="rId29"/>
    <p:sldId id="458" r:id="rId30"/>
    <p:sldId id="454" r:id="rId31"/>
    <p:sldId id="455" r:id="rId32"/>
    <p:sldId id="456" r:id="rId33"/>
    <p:sldId id="691" r:id="rId34"/>
    <p:sldId id="692" r:id="rId35"/>
    <p:sldId id="693" r:id="rId36"/>
    <p:sldId id="646" r:id="rId37"/>
    <p:sldId id="647" r:id="rId38"/>
    <p:sldId id="648" r:id="rId39"/>
    <p:sldId id="649" r:id="rId40"/>
    <p:sldId id="650" r:id="rId41"/>
    <p:sldId id="597" r:id="rId42"/>
    <p:sldId id="596" r:id="rId43"/>
    <p:sldId id="598" r:id="rId44"/>
    <p:sldId id="600" r:id="rId45"/>
    <p:sldId id="599" r:id="rId46"/>
    <p:sldId id="696" r:id="rId47"/>
    <p:sldId id="697" r:id="rId48"/>
    <p:sldId id="670" r:id="rId49"/>
    <p:sldId id="671" r:id="rId50"/>
    <p:sldId id="672" r:id="rId51"/>
    <p:sldId id="673" r:id="rId52"/>
    <p:sldId id="674" r:id="rId53"/>
    <p:sldId id="675" r:id="rId54"/>
    <p:sldId id="676" r:id="rId55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ME" initials="I" lastIdx="9" clrIdx="0">
    <p:extLst/>
  </p:cmAuthor>
  <p:cmAuthor id="2" name="이홍재" initials="이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00"/>
    <a:srgbClr val="FF6600"/>
    <a:srgbClr val="0000FF"/>
    <a:srgbClr val="1D6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4" autoAdjust="0"/>
    <p:restoredTop sz="66014" autoAdjust="0"/>
  </p:normalViewPr>
  <p:slideViewPr>
    <p:cSldViewPr>
      <p:cViewPr varScale="1">
        <p:scale>
          <a:sx n="40" d="100"/>
          <a:sy n="40" d="100"/>
        </p:scale>
        <p:origin x="114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658"/>
    </p:cViewPr>
  </p:sorterViewPr>
  <p:notesViewPr>
    <p:cSldViewPr>
      <p:cViewPr varScale="1">
        <p:scale>
          <a:sx n="55" d="100"/>
          <a:sy n="55" d="100"/>
        </p:scale>
        <p:origin x="-2844" y="-90"/>
      </p:cViewPr>
      <p:guideLst>
        <p:guide orient="horz" pos="2880"/>
        <p:guide pos="2160"/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&#44536;&#44163;&#51060;R&#44256;&#49910;&#45796;/&#51228;&#50504;&#49436;/R_logo.svg" TargetMode="External"/><Relationship Id="rId1" Type="http://schemas.openxmlformats.org/officeDocument/2006/relationships/image" Target="../media/image2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C62833-2F8C-4A4F-B570-8E82C015217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407CC58-DED3-408A-BE65-9EEEF554F57D}">
      <dgm:prSet phldrT="[텍스트]" custT="1"/>
      <dgm:spPr>
        <a:solidFill>
          <a:schemeClr val="tx2"/>
        </a:solidFill>
      </dgm:spPr>
      <dgm:t>
        <a:bodyPr/>
        <a:lstStyle/>
        <a:p>
          <a:pPr latinLnBrk="1"/>
          <a:r>
            <a: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rPr>
            <a:t>02. </a:t>
          </a:r>
          <a:r>
            <a: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rPr>
            <a:t>프로젝트 내용</a:t>
          </a:r>
        </a:p>
      </dgm:t>
    </dgm:pt>
    <dgm:pt modelId="{A811191A-1F35-451A-98A1-8FCBF16E35D1}" type="parTrans" cxnId="{F14C787A-3C33-44C0-BD54-0D2911E9FCFE}">
      <dgm:prSet/>
      <dgm:spPr/>
      <dgm:t>
        <a:bodyPr/>
        <a:lstStyle/>
        <a:p>
          <a:pPr latinLnBrk="1"/>
          <a:endParaRPr lang="ko-KR" altLang="en-US"/>
        </a:p>
      </dgm:t>
    </dgm:pt>
    <dgm:pt modelId="{96B830F9-44F1-44C7-99FA-5B21821384F4}" type="sibTrans" cxnId="{F14C787A-3C33-44C0-BD54-0D2911E9FCFE}">
      <dgm:prSet/>
      <dgm:spPr/>
      <dgm:t>
        <a:bodyPr/>
        <a:lstStyle/>
        <a:p>
          <a:pPr latinLnBrk="1"/>
          <a:endParaRPr lang="ko-KR" altLang="en-US"/>
        </a:p>
      </dgm:t>
    </dgm:pt>
    <dgm:pt modelId="{ACB04991-3BD6-40EA-B763-09E1DA72832C}">
      <dgm:prSet phldrT="[텍스트]" custT="1"/>
      <dgm:spPr>
        <a:solidFill>
          <a:schemeClr val="tx2"/>
        </a:solidFill>
      </dgm:spPr>
      <dgm:t>
        <a:bodyPr/>
        <a:lstStyle/>
        <a:p>
          <a:pPr latinLnBrk="1"/>
          <a:r>
            <a: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rPr>
            <a:t>03. </a:t>
          </a:r>
          <a:r>
            <a: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rPr>
            <a:t>프로젝트 활용  </a:t>
          </a:r>
        </a:p>
      </dgm:t>
    </dgm:pt>
    <dgm:pt modelId="{B4A4C33B-5B5D-4D59-BE80-4B09DFD07985}" type="parTrans" cxnId="{174E08EB-C911-4283-9585-18A87226D5C8}">
      <dgm:prSet/>
      <dgm:spPr/>
      <dgm:t>
        <a:bodyPr/>
        <a:lstStyle/>
        <a:p>
          <a:pPr latinLnBrk="1"/>
          <a:endParaRPr lang="ko-KR" altLang="en-US"/>
        </a:p>
      </dgm:t>
    </dgm:pt>
    <dgm:pt modelId="{2939A0C0-8EE8-445F-9574-1C8D70C60D0F}" type="sibTrans" cxnId="{174E08EB-C911-4283-9585-18A87226D5C8}">
      <dgm:prSet/>
      <dgm:spPr/>
      <dgm:t>
        <a:bodyPr/>
        <a:lstStyle/>
        <a:p>
          <a:pPr latinLnBrk="1"/>
          <a:endParaRPr lang="ko-KR" altLang="en-US"/>
        </a:p>
      </dgm:t>
    </dgm:pt>
    <dgm:pt modelId="{2EAFF2FB-8C26-495A-9F24-7ECB832C6341}">
      <dgm:prSet custT="1"/>
      <dgm:spPr>
        <a:solidFill>
          <a:schemeClr val="tx2"/>
        </a:solidFill>
      </dgm:spPr>
      <dgm:t>
        <a:bodyPr/>
        <a:lstStyle/>
        <a:p>
          <a:pPr latinLnBrk="1"/>
          <a:r>
            <a: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rPr>
            <a:t>04. </a:t>
          </a:r>
          <a:r>
            <a: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rPr>
            <a:t>프로젝트 관리</a:t>
          </a:r>
        </a:p>
      </dgm:t>
    </dgm:pt>
    <dgm:pt modelId="{C2DDDFAB-D5BF-4F82-82ED-B83EABA08F4B}" type="parTrans" cxnId="{DAF9CE81-BB4E-4B6A-B4E5-F62A904B4B11}">
      <dgm:prSet/>
      <dgm:spPr/>
      <dgm:t>
        <a:bodyPr/>
        <a:lstStyle/>
        <a:p>
          <a:pPr latinLnBrk="1"/>
          <a:endParaRPr lang="ko-KR" altLang="en-US"/>
        </a:p>
      </dgm:t>
    </dgm:pt>
    <dgm:pt modelId="{6378BA7D-5108-4A94-8E00-7F0E4F21529B}" type="sibTrans" cxnId="{DAF9CE81-BB4E-4B6A-B4E5-F62A904B4B11}">
      <dgm:prSet/>
      <dgm:spPr/>
      <dgm:t>
        <a:bodyPr/>
        <a:lstStyle/>
        <a:p>
          <a:pPr latinLnBrk="1"/>
          <a:endParaRPr lang="ko-KR" altLang="en-US"/>
        </a:p>
      </dgm:t>
    </dgm:pt>
    <dgm:pt modelId="{B06A1D19-9C92-4AF5-9139-FD7613EE678F}">
      <dgm:prSet custT="1"/>
      <dgm:spPr>
        <a:solidFill>
          <a:schemeClr val="tx2"/>
        </a:solidFill>
      </dgm:spPr>
      <dgm:t>
        <a:bodyPr/>
        <a:lstStyle/>
        <a:p>
          <a:pPr latinLnBrk="1"/>
          <a:r>
            <a: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rPr>
            <a:t>01. </a:t>
          </a:r>
          <a:r>
            <a: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rPr>
            <a:t>프로젝트 개요</a:t>
          </a:r>
        </a:p>
      </dgm:t>
    </dgm:pt>
    <dgm:pt modelId="{7F57BCAC-FA0D-4FB6-824C-AB10AE66423B}" type="parTrans" cxnId="{E32D9411-FCB4-42EE-8780-830FCC714FB8}">
      <dgm:prSet/>
      <dgm:spPr/>
      <dgm:t>
        <a:bodyPr/>
        <a:lstStyle/>
        <a:p>
          <a:pPr latinLnBrk="1"/>
          <a:endParaRPr lang="ko-KR" altLang="en-US"/>
        </a:p>
      </dgm:t>
    </dgm:pt>
    <dgm:pt modelId="{46473C70-23FB-4EC5-AF0B-3C75FBB37E73}" type="sibTrans" cxnId="{E32D9411-FCB4-42EE-8780-830FCC714FB8}">
      <dgm:prSet/>
      <dgm:spPr/>
      <dgm:t>
        <a:bodyPr/>
        <a:lstStyle/>
        <a:p>
          <a:pPr latinLnBrk="1"/>
          <a:endParaRPr lang="ko-KR" altLang="en-US"/>
        </a:p>
      </dgm:t>
    </dgm:pt>
    <dgm:pt modelId="{9545A0AC-B2C3-4125-BDD6-6D48811AED4B}">
      <dgm:prSet custT="1"/>
      <dgm:spPr>
        <a:solidFill>
          <a:schemeClr val="tx2"/>
        </a:solidFill>
      </dgm:spPr>
      <dgm:t>
        <a:bodyPr/>
        <a:lstStyle/>
        <a:p>
          <a:pPr latinLnBrk="1"/>
          <a:r>
            <a: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rPr>
            <a:t>05. </a:t>
          </a:r>
          <a:r>
            <a: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rPr>
            <a:t>시연 </a:t>
          </a:r>
        </a:p>
      </dgm:t>
    </dgm:pt>
    <dgm:pt modelId="{98C42E3B-B25D-4CF4-8D92-45F272D087D3}" type="parTrans" cxnId="{24EBA706-E945-43C5-A060-3A4435A284CC}">
      <dgm:prSet/>
      <dgm:spPr/>
      <dgm:t>
        <a:bodyPr/>
        <a:lstStyle/>
        <a:p>
          <a:pPr latinLnBrk="1"/>
          <a:endParaRPr lang="ko-KR" altLang="en-US"/>
        </a:p>
      </dgm:t>
    </dgm:pt>
    <dgm:pt modelId="{597C2CCB-79F6-4A56-9E6E-78D8E31CDD2E}" type="sibTrans" cxnId="{24EBA706-E945-43C5-A060-3A4435A284CC}">
      <dgm:prSet/>
      <dgm:spPr/>
      <dgm:t>
        <a:bodyPr/>
        <a:lstStyle/>
        <a:p>
          <a:pPr latinLnBrk="1"/>
          <a:endParaRPr lang="ko-KR" altLang="en-US"/>
        </a:p>
      </dgm:t>
    </dgm:pt>
    <dgm:pt modelId="{25D5BB7E-F161-49FC-9548-A9B8F3D47D06}" type="pres">
      <dgm:prSet presAssocID="{63C62833-2F8C-4A4F-B570-8E82C015217F}" presName="Name0" presStyleCnt="0">
        <dgm:presLayoutVars>
          <dgm:chMax val="7"/>
          <dgm:chPref val="7"/>
          <dgm:dir/>
        </dgm:presLayoutVars>
      </dgm:prSet>
      <dgm:spPr/>
    </dgm:pt>
    <dgm:pt modelId="{EE09DE5A-15CD-4127-A82F-1BB7DE44AC00}" type="pres">
      <dgm:prSet presAssocID="{63C62833-2F8C-4A4F-B570-8E82C015217F}" presName="Name1" presStyleCnt="0"/>
      <dgm:spPr/>
    </dgm:pt>
    <dgm:pt modelId="{F22E2C8D-E29C-47F5-9751-477394A85B54}" type="pres">
      <dgm:prSet presAssocID="{63C62833-2F8C-4A4F-B570-8E82C015217F}" presName="cycle" presStyleCnt="0"/>
      <dgm:spPr/>
    </dgm:pt>
    <dgm:pt modelId="{DB66642A-20C7-4090-AA8F-DFD3DE0CBE73}" type="pres">
      <dgm:prSet presAssocID="{63C62833-2F8C-4A4F-B570-8E82C015217F}" presName="srcNode" presStyleLbl="node1" presStyleIdx="0" presStyleCnt="5"/>
      <dgm:spPr/>
    </dgm:pt>
    <dgm:pt modelId="{95D7FCD5-8413-4D14-8FE8-2F0920526384}" type="pres">
      <dgm:prSet presAssocID="{63C62833-2F8C-4A4F-B570-8E82C015217F}" presName="conn" presStyleLbl="parChTrans1D2" presStyleIdx="0" presStyleCnt="1"/>
      <dgm:spPr/>
    </dgm:pt>
    <dgm:pt modelId="{48E3066B-2545-4D0B-90A7-BCC00A4C4FB2}" type="pres">
      <dgm:prSet presAssocID="{63C62833-2F8C-4A4F-B570-8E82C015217F}" presName="extraNode" presStyleLbl="node1" presStyleIdx="0" presStyleCnt="5"/>
      <dgm:spPr/>
    </dgm:pt>
    <dgm:pt modelId="{F127F7DC-9343-41F0-B4BE-3D60AF323A3A}" type="pres">
      <dgm:prSet presAssocID="{63C62833-2F8C-4A4F-B570-8E82C015217F}" presName="dstNode" presStyleLbl="node1" presStyleIdx="0" presStyleCnt="5"/>
      <dgm:spPr/>
    </dgm:pt>
    <dgm:pt modelId="{A6E6E1A7-0C81-4051-8A49-35DD84F7CCA9}" type="pres">
      <dgm:prSet presAssocID="{B06A1D19-9C92-4AF5-9139-FD7613EE678F}" presName="text_1" presStyleLbl="node1" presStyleIdx="0" presStyleCnt="5">
        <dgm:presLayoutVars>
          <dgm:bulletEnabled val="1"/>
        </dgm:presLayoutVars>
      </dgm:prSet>
      <dgm:spPr/>
    </dgm:pt>
    <dgm:pt modelId="{E67D8E4F-0BF6-47CC-AE21-1AADD16DA4B2}" type="pres">
      <dgm:prSet presAssocID="{B06A1D19-9C92-4AF5-9139-FD7613EE678F}" presName="accent_1" presStyleCnt="0"/>
      <dgm:spPr/>
    </dgm:pt>
    <dgm:pt modelId="{BC65C7ED-450D-492D-910A-5A8FF5FA4D45}" type="pres">
      <dgm:prSet presAssocID="{B06A1D19-9C92-4AF5-9139-FD7613EE678F}" presName="accentRepeatNode" presStyleLbl="solidFgAcc1" presStyleIdx="0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chemeClr val="tx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file"/>
          </dgm14:cNvPr>
        </a:ext>
      </dgm:extLst>
    </dgm:pt>
    <dgm:pt modelId="{DC226AD0-9F35-41B8-A3BB-4CD5E954A23B}" type="pres">
      <dgm:prSet presAssocID="{0407CC58-DED3-408A-BE65-9EEEF554F57D}" presName="text_2" presStyleLbl="node1" presStyleIdx="1" presStyleCnt="5">
        <dgm:presLayoutVars>
          <dgm:bulletEnabled val="1"/>
        </dgm:presLayoutVars>
      </dgm:prSet>
      <dgm:spPr/>
    </dgm:pt>
    <dgm:pt modelId="{E2A56F18-27C9-4A43-A6EC-1DCC6E33B198}" type="pres">
      <dgm:prSet presAssocID="{0407CC58-DED3-408A-BE65-9EEEF554F57D}" presName="accent_2" presStyleCnt="0"/>
      <dgm:spPr/>
    </dgm:pt>
    <dgm:pt modelId="{245EE47A-F9F4-4E21-A5D9-140FA596A587}" type="pres">
      <dgm:prSet presAssocID="{0407CC58-DED3-408A-BE65-9EEEF554F57D}" presName="accentRepeatNode" presStyleLbl="solidFgAcc1" presStyleIdx="1" presStyleCnt="5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tx2">
              <a:lumMod val="75000"/>
            </a:schemeClr>
          </a:solidFill>
        </a:ln>
      </dgm:spPr>
    </dgm:pt>
    <dgm:pt modelId="{BA8732D6-7CF3-4396-A767-FFDFC236864C}" type="pres">
      <dgm:prSet presAssocID="{ACB04991-3BD6-40EA-B763-09E1DA72832C}" presName="text_3" presStyleLbl="node1" presStyleIdx="2" presStyleCnt="5" custLinFactNeighborX="-88" custLinFactNeighborY="-352">
        <dgm:presLayoutVars>
          <dgm:bulletEnabled val="1"/>
        </dgm:presLayoutVars>
      </dgm:prSet>
      <dgm:spPr/>
    </dgm:pt>
    <dgm:pt modelId="{2BB96F83-A7C2-41D7-A566-1D0E3828A69E}" type="pres">
      <dgm:prSet presAssocID="{ACB04991-3BD6-40EA-B763-09E1DA72832C}" presName="accent_3" presStyleCnt="0"/>
      <dgm:spPr/>
    </dgm:pt>
    <dgm:pt modelId="{7050679C-0BC9-4B0D-AE4D-3EDC164CC07A}" type="pres">
      <dgm:prSet presAssocID="{ACB04991-3BD6-40EA-B763-09E1DA72832C}" presName="accentRepeatNode" presStyleLbl="solidFgAcc1" presStyleIdx="2" presStyleCnt="5" custLinFactNeighborX="-228" custLinFactNeighborY="2252"/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solidFill>
            <a:schemeClr val="tx2">
              <a:lumMod val="75000"/>
            </a:schemeClr>
          </a:solidFill>
        </a:ln>
      </dgm:spPr>
    </dgm:pt>
    <dgm:pt modelId="{4A3E9AF2-212A-4BEB-8DB9-DD8FC953D0EC}" type="pres">
      <dgm:prSet presAssocID="{2EAFF2FB-8C26-495A-9F24-7ECB832C6341}" presName="text_4" presStyleLbl="node1" presStyleIdx="3" presStyleCnt="5">
        <dgm:presLayoutVars>
          <dgm:bulletEnabled val="1"/>
        </dgm:presLayoutVars>
      </dgm:prSet>
      <dgm:spPr/>
    </dgm:pt>
    <dgm:pt modelId="{46908DA4-7E7A-4259-B35D-66D9F6372ED8}" type="pres">
      <dgm:prSet presAssocID="{2EAFF2FB-8C26-495A-9F24-7ECB832C6341}" presName="accent_4" presStyleCnt="0"/>
      <dgm:spPr/>
    </dgm:pt>
    <dgm:pt modelId="{4813C697-4AF1-48C4-8FED-D95294801068}" type="pres">
      <dgm:prSet presAssocID="{2EAFF2FB-8C26-495A-9F24-7ECB832C6341}" presName="accentRepeatNode" presStyleLbl="solidFgAcc1" presStyleIdx="3" presStyleCnt="5" custLinFactNeighborX="-1694" custLinFactNeighborY="5611"/>
      <dgm:spPr>
        <a:blipFill rotWithShape="0">
          <a:blip xmlns:r="http://schemas.openxmlformats.org/officeDocument/2006/relationships" r:embed="rId5"/>
          <a:stretch>
            <a:fillRect/>
          </a:stretch>
        </a:blipFill>
        <a:ln>
          <a:solidFill>
            <a:schemeClr val="tx2">
              <a:lumMod val="75000"/>
            </a:schemeClr>
          </a:solidFill>
        </a:ln>
      </dgm:spPr>
    </dgm:pt>
    <dgm:pt modelId="{833DC15D-77C2-4AFB-806C-B4ACF03BB41B}" type="pres">
      <dgm:prSet presAssocID="{9545A0AC-B2C3-4125-BDD6-6D48811AED4B}" presName="text_5" presStyleLbl="node1" presStyleIdx="4" presStyleCnt="5">
        <dgm:presLayoutVars>
          <dgm:bulletEnabled val="1"/>
        </dgm:presLayoutVars>
      </dgm:prSet>
      <dgm:spPr/>
    </dgm:pt>
    <dgm:pt modelId="{37B94A15-01B9-4CC2-AD2D-E3EFE8502267}" type="pres">
      <dgm:prSet presAssocID="{9545A0AC-B2C3-4125-BDD6-6D48811AED4B}" presName="accent_5" presStyleCnt="0"/>
      <dgm:spPr/>
    </dgm:pt>
    <dgm:pt modelId="{2825D7EE-D3E3-4965-BC12-5735EFD3C92D}" type="pres">
      <dgm:prSet presAssocID="{9545A0AC-B2C3-4125-BDD6-6D48811AED4B}" presName="accentRepeatNode" presStyleLbl="solidFgAcc1" presStyleIdx="4" presStyleCnt="5"/>
      <dgm:spPr>
        <a:blipFill rotWithShape="0">
          <a:blip xmlns:r="http://schemas.openxmlformats.org/officeDocument/2006/relationships" r:embed="rId6"/>
          <a:stretch>
            <a:fillRect/>
          </a:stretch>
        </a:blipFill>
        <a:ln>
          <a:solidFill>
            <a:schemeClr val="tx2"/>
          </a:solidFill>
        </a:ln>
      </dgm:spPr>
    </dgm:pt>
  </dgm:ptLst>
  <dgm:cxnLst>
    <dgm:cxn modelId="{24EBA706-E945-43C5-A060-3A4435A284CC}" srcId="{63C62833-2F8C-4A4F-B570-8E82C015217F}" destId="{9545A0AC-B2C3-4125-BDD6-6D48811AED4B}" srcOrd="4" destOrd="0" parTransId="{98C42E3B-B25D-4CF4-8D92-45F272D087D3}" sibTransId="{597C2CCB-79F6-4A56-9E6E-78D8E31CDD2E}"/>
    <dgm:cxn modelId="{E32D9411-FCB4-42EE-8780-830FCC714FB8}" srcId="{63C62833-2F8C-4A4F-B570-8E82C015217F}" destId="{B06A1D19-9C92-4AF5-9139-FD7613EE678F}" srcOrd="0" destOrd="0" parTransId="{7F57BCAC-FA0D-4FB6-824C-AB10AE66423B}" sibTransId="{46473C70-23FB-4EC5-AF0B-3C75FBB37E73}"/>
    <dgm:cxn modelId="{76E01F14-AE2F-4759-B089-FE1BE1E752EA}" type="presOf" srcId="{0407CC58-DED3-408A-BE65-9EEEF554F57D}" destId="{DC226AD0-9F35-41B8-A3BB-4CD5E954A23B}" srcOrd="0" destOrd="0" presId="urn:microsoft.com/office/officeart/2008/layout/VerticalCurvedList"/>
    <dgm:cxn modelId="{9800E94F-AE40-4E1C-8540-947A8003A27D}" type="presOf" srcId="{2EAFF2FB-8C26-495A-9F24-7ECB832C6341}" destId="{4A3E9AF2-212A-4BEB-8DB9-DD8FC953D0EC}" srcOrd="0" destOrd="0" presId="urn:microsoft.com/office/officeart/2008/layout/VerticalCurvedList"/>
    <dgm:cxn modelId="{F14C787A-3C33-44C0-BD54-0D2911E9FCFE}" srcId="{63C62833-2F8C-4A4F-B570-8E82C015217F}" destId="{0407CC58-DED3-408A-BE65-9EEEF554F57D}" srcOrd="1" destOrd="0" parTransId="{A811191A-1F35-451A-98A1-8FCBF16E35D1}" sibTransId="{96B830F9-44F1-44C7-99FA-5B21821384F4}"/>
    <dgm:cxn modelId="{DAF9CE81-BB4E-4B6A-B4E5-F62A904B4B11}" srcId="{63C62833-2F8C-4A4F-B570-8E82C015217F}" destId="{2EAFF2FB-8C26-495A-9F24-7ECB832C6341}" srcOrd="3" destOrd="0" parTransId="{C2DDDFAB-D5BF-4F82-82ED-B83EABA08F4B}" sibTransId="{6378BA7D-5108-4A94-8E00-7F0E4F21529B}"/>
    <dgm:cxn modelId="{26DB7BBD-31AB-43B6-BFF1-40A60C61DB7F}" type="presOf" srcId="{63C62833-2F8C-4A4F-B570-8E82C015217F}" destId="{25D5BB7E-F161-49FC-9548-A9B8F3D47D06}" srcOrd="0" destOrd="0" presId="urn:microsoft.com/office/officeart/2008/layout/VerticalCurvedList"/>
    <dgm:cxn modelId="{B8AA72C2-087F-4D31-BE1A-6B3CB1B43BCD}" type="presOf" srcId="{46473C70-23FB-4EC5-AF0B-3C75FBB37E73}" destId="{95D7FCD5-8413-4D14-8FE8-2F0920526384}" srcOrd="0" destOrd="0" presId="urn:microsoft.com/office/officeart/2008/layout/VerticalCurvedList"/>
    <dgm:cxn modelId="{174E08EB-C911-4283-9585-18A87226D5C8}" srcId="{63C62833-2F8C-4A4F-B570-8E82C015217F}" destId="{ACB04991-3BD6-40EA-B763-09E1DA72832C}" srcOrd="2" destOrd="0" parTransId="{B4A4C33B-5B5D-4D59-BE80-4B09DFD07985}" sibTransId="{2939A0C0-8EE8-445F-9574-1C8D70C60D0F}"/>
    <dgm:cxn modelId="{F5D290EC-6836-4EBF-ACAD-1A6F027D4811}" type="presOf" srcId="{9545A0AC-B2C3-4125-BDD6-6D48811AED4B}" destId="{833DC15D-77C2-4AFB-806C-B4ACF03BB41B}" srcOrd="0" destOrd="0" presId="urn:microsoft.com/office/officeart/2008/layout/VerticalCurvedList"/>
    <dgm:cxn modelId="{52360EEE-CE4C-477B-8BA9-B189F368C2C1}" type="presOf" srcId="{ACB04991-3BD6-40EA-B763-09E1DA72832C}" destId="{BA8732D6-7CF3-4396-A767-FFDFC236864C}" srcOrd="0" destOrd="0" presId="urn:microsoft.com/office/officeart/2008/layout/VerticalCurvedList"/>
    <dgm:cxn modelId="{D7678DEE-682D-4432-A173-27480A35C045}" type="presOf" srcId="{B06A1D19-9C92-4AF5-9139-FD7613EE678F}" destId="{A6E6E1A7-0C81-4051-8A49-35DD84F7CCA9}" srcOrd="0" destOrd="0" presId="urn:microsoft.com/office/officeart/2008/layout/VerticalCurvedList"/>
    <dgm:cxn modelId="{0C99AB1F-ECBF-4E01-843A-B625F25B1E30}" type="presParOf" srcId="{25D5BB7E-F161-49FC-9548-A9B8F3D47D06}" destId="{EE09DE5A-15CD-4127-A82F-1BB7DE44AC00}" srcOrd="0" destOrd="0" presId="urn:microsoft.com/office/officeart/2008/layout/VerticalCurvedList"/>
    <dgm:cxn modelId="{C4D8DE64-C9F4-49EE-9292-17BB6E6E8F44}" type="presParOf" srcId="{EE09DE5A-15CD-4127-A82F-1BB7DE44AC00}" destId="{F22E2C8D-E29C-47F5-9751-477394A85B54}" srcOrd="0" destOrd="0" presId="urn:microsoft.com/office/officeart/2008/layout/VerticalCurvedList"/>
    <dgm:cxn modelId="{B93562AC-DA5D-4855-9E69-D77FD13417D0}" type="presParOf" srcId="{F22E2C8D-E29C-47F5-9751-477394A85B54}" destId="{DB66642A-20C7-4090-AA8F-DFD3DE0CBE73}" srcOrd="0" destOrd="0" presId="urn:microsoft.com/office/officeart/2008/layout/VerticalCurvedList"/>
    <dgm:cxn modelId="{805917F1-D187-4B6A-98A8-D85A6571ED85}" type="presParOf" srcId="{F22E2C8D-E29C-47F5-9751-477394A85B54}" destId="{95D7FCD5-8413-4D14-8FE8-2F0920526384}" srcOrd="1" destOrd="0" presId="urn:microsoft.com/office/officeart/2008/layout/VerticalCurvedList"/>
    <dgm:cxn modelId="{8AA6655B-F46F-49E3-992F-D6D42C9CB85F}" type="presParOf" srcId="{F22E2C8D-E29C-47F5-9751-477394A85B54}" destId="{48E3066B-2545-4D0B-90A7-BCC00A4C4FB2}" srcOrd="2" destOrd="0" presId="urn:microsoft.com/office/officeart/2008/layout/VerticalCurvedList"/>
    <dgm:cxn modelId="{78743AC0-E7A5-407C-A3D3-659D0F4EE8B0}" type="presParOf" srcId="{F22E2C8D-E29C-47F5-9751-477394A85B54}" destId="{F127F7DC-9343-41F0-B4BE-3D60AF323A3A}" srcOrd="3" destOrd="0" presId="urn:microsoft.com/office/officeart/2008/layout/VerticalCurvedList"/>
    <dgm:cxn modelId="{75E89100-269A-4EB4-9252-2153EC9D5145}" type="presParOf" srcId="{EE09DE5A-15CD-4127-A82F-1BB7DE44AC00}" destId="{A6E6E1A7-0C81-4051-8A49-35DD84F7CCA9}" srcOrd="1" destOrd="0" presId="urn:microsoft.com/office/officeart/2008/layout/VerticalCurvedList"/>
    <dgm:cxn modelId="{BAFC035E-F7EE-4EAB-932D-7589C2603FF2}" type="presParOf" srcId="{EE09DE5A-15CD-4127-A82F-1BB7DE44AC00}" destId="{E67D8E4F-0BF6-47CC-AE21-1AADD16DA4B2}" srcOrd="2" destOrd="0" presId="urn:microsoft.com/office/officeart/2008/layout/VerticalCurvedList"/>
    <dgm:cxn modelId="{F2FB9684-FB67-43F4-8F41-BC24C24413CC}" type="presParOf" srcId="{E67D8E4F-0BF6-47CC-AE21-1AADD16DA4B2}" destId="{BC65C7ED-450D-492D-910A-5A8FF5FA4D45}" srcOrd="0" destOrd="0" presId="urn:microsoft.com/office/officeart/2008/layout/VerticalCurvedList"/>
    <dgm:cxn modelId="{F5A7E13E-5161-46D3-A1EE-2C7B045A9E23}" type="presParOf" srcId="{EE09DE5A-15CD-4127-A82F-1BB7DE44AC00}" destId="{DC226AD0-9F35-41B8-A3BB-4CD5E954A23B}" srcOrd="3" destOrd="0" presId="urn:microsoft.com/office/officeart/2008/layout/VerticalCurvedList"/>
    <dgm:cxn modelId="{A4AEE147-8128-4E7C-8A51-95CFCA9DB5B3}" type="presParOf" srcId="{EE09DE5A-15CD-4127-A82F-1BB7DE44AC00}" destId="{E2A56F18-27C9-4A43-A6EC-1DCC6E33B198}" srcOrd="4" destOrd="0" presId="urn:microsoft.com/office/officeart/2008/layout/VerticalCurvedList"/>
    <dgm:cxn modelId="{AB0EF674-1261-4FE2-B6C4-5B4E743F9DC9}" type="presParOf" srcId="{E2A56F18-27C9-4A43-A6EC-1DCC6E33B198}" destId="{245EE47A-F9F4-4E21-A5D9-140FA596A587}" srcOrd="0" destOrd="0" presId="urn:microsoft.com/office/officeart/2008/layout/VerticalCurvedList"/>
    <dgm:cxn modelId="{B32CFC9E-2AE9-4D1A-9F25-70E4D02A1CBD}" type="presParOf" srcId="{EE09DE5A-15CD-4127-A82F-1BB7DE44AC00}" destId="{BA8732D6-7CF3-4396-A767-FFDFC236864C}" srcOrd="5" destOrd="0" presId="urn:microsoft.com/office/officeart/2008/layout/VerticalCurvedList"/>
    <dgm:cxn modelId="{63275868-B078-4453-8A9A-4E90DFCB9820}" type="presParOf" srcId="{EE09DE5A-15CD-4127-A82F-1BB7DE44AC00}" destId="{2BB96F83-A7C2-41D7-A566-1D0E3828A69E}" srcOrd="6" destOrd="0" presId="urn:microsoft.com/office/officeart/2008/layout/VerticalCurvedList"/>
    <dgm:cxn modelId="{169140EF-19B2-443D-B968-00D8DE6108FC}" type="presParOf" srcId="{2BB96F83-A7C2-41D7-A566-1D0E3828A69E}" destId="{7050679C-0BC9-4B0D-AE4D-3EDC164CC07A}" srcOrd="0" destOrd="0" presId="urn:microsoft.com/office/officeart/2008/layout/VerticalCurvedList"/>
    <dgm:cxn modelId="{A19E0B96-E432-41FD-855C-D66682E0F753}" type="presParOf" srcId="{EE09DE5A-15CD-4127-A82F-1BB7DE44AC00}" destId="{4A3E9AF2-212A-4BEB-8DB9-DD8FC953D0EC}" srcOrd="7" destOrd="0" presId="urn:microsoft.com/office/officeart/2008/layout/VerticalCurvedList"/>
    <dgm:cxn modelId="{EBC263B6-8A28-47BB-A022-0E81B1627A93}" type="presParOf" srcId="{EE09DE5A-15CD-4127-A82F-1BB7DE44AC00}" destId="{46908DA4-7E7A-4259-B35D-66D9F6372ED8}" srcOrd="8" destOrd="0" presId="urn:microsoft.com/office/officeart/2008/layout/VerticalCurvedList"/>
    <dgm:cxn modelId="{AB8D3531-F942-4F8C-91D5-61C0CC1BD840}" type="presParOf" srcId="{46908DA4-7E7A-4259-B35D-66D9F6372ED8}" destId="{4813C697-4AF1-48C4-8FED-D95294801068}" srcOrd="0" destOrd="0" presId="urn:microsoft.com/office/officeart/2008/layout/VerticalCurvedList"/>
    <dgm:cxn modelId="{1FA5C139-697A-4D98-9316-FAFFF8C113CD}" type="presParOf" srcId="{EE09DE5A-15CD-4127-A82F-1BB7DE44AC00}" destId="{833DC15D-77C2-4AFB-806C-B4ACF03BB41B}" srcOrd="9" destOrd="0" presId="urn:microsoft.com/office/officeart/2008/layout/VerticalCurvedList"/>
    <dgm:cxn modelId="{47DBEBCE-3E92-47D2-86DC-7A1F257A0D4D}" type="presParOf" srcId="{EE09DE5A-15CD-4127-A82F-1BB7DE44AC00}" destId="{37B94A15-01B9-4CC2-AD2D-E3EFE8502267}" srcOrd="10" destOrd="0" presId="urn:microsoft.com/office/officeart/2008/layout/VerticalCurvedList"/>
    <dgm:cxn modelId="{32C4D3BE-1409-4365-B862-D6056BB910EF}" type="presParOf" srcId="{37B94A15-01B9-4CC2-AD2D-E3EFE8502267}" destId="{2825D7EE-D3E3-4965-BC12-5735EFD3C92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D7FCD5-8413-4D14-8FE8-2F0920526384}">
      <dsp:nvSpPr>
        <dsp:cNvPr id="0" name=""/>
        <dsp:cNvSpPr/>
      </dsp:nvSpPr>
      <dsp:spPr>
        <a:xfrm>
          <a:off x="-4725551" y="-724356"/>
          <a:ext cx="5628690" cy="5628690"/>
        </a:xfrm>
        <a:prstGeom prst="blockArc">
          <a:avLst>
            <a:gd name="adj1" fmla="val 18900000"/>
            <a:gd name="adj2" fmla="val 2700000"/>
            <a:gd name="adj3" fmla="val 384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E6E1A7-0C81-4051-8A49-35DD84F7CCA9}">
      <dsp:nvSpPr>
        <dsp:cNvPr id="0" name=""/>
        <dsp:cNvSpPr/>
      </dsp:nvSpPr>
      <dsp:spPr>
        <a:xfrm>
          <a:off x="395255" y="261165"/>
          <a:ext cx="4444270" cy="522664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4865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01. </a:t>
          </a:r>
          <a:r>
            <a:rPr lang="ko-KR" altLang="en-US" sz="2400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프로젝트 개요</a:t>
          </a:r>
        </a:p>
      </dsp:txBody>
      <dsp:txXfrm>
        <a:off x="395255" y="261165"/>
        <a:ext cx="4444270" cy="522664"/>
      </dsp:txXfrm>
    </dsp:sp>
    <dsp:sp modelId="{BC65C7ED-450D-492D-910A-5A8FF5FA4D45}">
      <dsp:nvSpPr>
        <dsp:cNvPr id="0" name=""/>
        <dsp:cNvSpPr/>
      </dsp:nvSpPr>
      <dsp:spPr>
        <a:xfrm>
          <a:off x="68590" y="195831"/>
          <a:ext cx="653330" cy="65333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226AD0-9F35-41B8-A3BB-4CD5E954A23B}">
      <dsp:nvSpPr>
        <dsp:cNvPr id="0" name=""/>
        <dsp:cNvSpPr/>
      </dsp:nvSpPr>
      <dsp:spPr>
        <a:xfrm>
          <a:off x="769781" y="1044910"/>
          <a:ext cx="4069744" cy="522664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4865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02. </a:t>
          </a:r>
          <a:r>
            <a:rPr lang="ko-KR" altLang="en-US" sz="2400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프로젝트 내용</a:t>
          </a:r>
        </a:p>
      </dsp:txBody>
      <dsp:txXfrm>
        <a:off x="769781" y="1044910"/>
        <a:ext cx="4069744" cy="522664"/>
      </dsp:txXfrm>
    </dsp:sp>
    <dsp:sp modelId="{245EE47A-F9F4-4E21-A5D9-140FA596A587}">
      <dsp:nvSpPr>
        <dsp:cNvPr id="0" name=""/>
        <dsp:cNvSpPr/>
      </dsp:nvSpPr>
      <dsp:spPr>
        <a:xfrm>
          <a:off x="443116" y="979577"/>
          <a:ext cx="653330" cy="653330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8732D6-7CF3-4396-A767-FFDFC236864C}">
      <dsp:nvSpPr>
        <dsp:cNvPr id="0" name=""/>
        <dsp:cNvSpPr/>
      </dsp:nvSpPr>
      <dsp:spPr>
        <a:xfrm>
          <a:off x="881250" y="1826816"/>
          <a:ext cx="3954794" cy="522664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4865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03. </a:t>
          </a:r>
          <a:r>
            <a:rPr lang="ko-KR" altLang="en-US" sz="2400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프로젝트 활용  </a:t>
          </a:r>
        </a:p>
      </dsp:txBody>
      <dsp:txXfrm>
        <a:off x="881250" y="1826816"/>
        <a:ext cx="3954794" cy="522664"/>
      </dsp:txXfrm>
    </dsp:sp>
    <dsp:sp modelId="{7050679C-0BC9-4B0D-AE4D-3EDC164CC07A}">
      <dsp:nvSpPr>
        <dsp:cNvPr id="0" name=""/>
        <dsp:cNvSpPr/>
      </dsp:nvSpPr>
      <dsp:spPr>
        <a:xfrm>
          <a:off x="556575" y="1778036"/>
          <a:ext cx="653330" cy="653330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E9AF2-212A-4BEB-8DB9-DD8FC953D0EC}">
      <dsp:nvSpPr>
        <dsp:cNvPr id="0" name=""/>
        <dsp:cNvSpPr/>
      </dsp:nvSpPr>
      <dsp:spPr>
        <a:xfrm>
          <a:off x="769781" y="2612402"/>
          <a:ext cx="4069744" cy="522664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4865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04. </a:t>
          </a:r>
          <a:r>
            <a:rPr lang="ko-KR" altLang="en-US" sz="2400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프로젝트 관리</a:t>
          </a:r>
        </a:p>
      </dsp:txBody>
      <dsp:txXfrm>
        <a:off x="769781" y="2612402"/>
        <a:ext cx="4069744" cy="522664"/>
      </dsp:txXfrm>
    </dsp:sp>
    <dsp:sp modelId="{4813C697-4AF1-48C4-8FED-D95294801068}">
      <dsp:nvSpPr>
        <dsp:cNvPr id="0" name=""/>
        <dsp:cNvSpPr/>
      </dsp:nvSpPr>
      <dsp:spPr>
        <a:xfrm>
          <a:off x="432048" y="2583727"/>
          <a:ext cx="653330" cy="653330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3DC15D-77C2-4AFB-806C-B4ACF03BB41B}">
      <dsp:nvSpPr>
        <dsp:cNvPr id="0" name=""/>
        <dsp:cNvSpPr/>
      </dsp:nvSpPr>
      <dsp:spPr>
        <a:xfrm>
          <a:off x="395255" y="3396148"/>
          <a:ext cx="4444270" cy="522664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4865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05. </a:t>
          </a:r>
          <a:r>
            <a:rPr lang="ko-KR" altLang="en-US" sz="2400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시연 </a:t>
          </a:r>
        </a:p>
      </dsp:txBody>
      <dsp:txXfrm>
        <a:off x="395255" y="3396148"/>
        <a:ext cx="4444270" cy="522664"/>
      </dsp:txXfrm>
    </dsp:sp>
    <dsp:sp modelId="{2825D7EE-D3E3-4965-BC12-5735EFD3C92D}">
      <dsp:nvSpPr>
        <dsp:cNvPr id="0" name=""/>
        <dsp:cNvSpPr/>
      </dsp:nvSpPr>
      <dsp:spPr>
        <a:xfrm>
          <a:off x="68590" y="3330815"/>
          <a:ext cx="653330" cy="653330"/>
        </a:xfrm>
        <a:prstGeom prst="ellipse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68854-E34C-4AD3-B961-E2FDF46502D5}" type="datetimeFigureOut">
              <a:rPr lang="ko-KR" altLang="en-US" smtClean="0"/>
              <a:pPr/>
              <a:t>2017-06-05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841E4-3793-4212-A58A-C68DD33394E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3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sz="1200" b="1" dirty="0">
                <a:solidFill>
                  <a:srgbClr val="002060"/>
                </a:solidFill>
              </a:rPr>
              <a:t>통계적 품질 관리를 </a:t>
            </a:r>
            <a:r>
              <a:rPr lang="ko-KR" altLang="en-US" dirty="0"/>
              <a:t>위한 </a:t>
            </a:r>
            <a:r>
              <a:rPr lang="en-US" altLang="ko-KR" dirty="0"/>
              <a:t>R commander Plug-in</a:t>
            </a:r>
            <a:r>
              <a:rPr lang="en-US" altLang="ko-KR" baseline="0" dirty="0"/>
              <a:t> packages</a:t>
            </a:r>
            <a:r>
              <a:rPr lang="ko-KR" altLang="en-US" dirty="0"/>
              <a:t>개발이라는 주제로 최종발표를 진행하게 될 </a:t>
            </a:r>
            <a:r>
              <a:rPr lang="en-US" altLang="ko-KR" dirty="0"/>
              <a:t>“</a:t>
            </a:r>
            <a:r>
              <a:rPr lang="ko-KR" altLang="en-US" dirty="0"/>
              <a:t>그것이 </a:t>
            </a:r>
            <a:r>
              <a:rPr lang="en-US" altLang="ko-KR" dirty="0"/>
              <a:t>R</a:t>
            </a:r>
            <a:r>
              <a:rPr lang="ko-KR" altLang="en-US" dirty="0"/>
              <a:t>고 싶다</a:t>
            </a:r>
            <a:r>
              <a:rPr lang="en-US" altLang="ko-KR" dirty="0"/>
              <a:t>.” </a:t>
            </a:r>
            <a:r>
              <a:rPr lang="ko-KR" altLang="en-US" dirty="0"/>
              <a:t>조의 </a:t>
            </a:r>
            <a:r>
              <a:rPr lang="en-US" altLang="ko-KR" dirty="0"/>
              <a:t>12</a:t>
            </a:r>
            <a:r>
              <a:rPr lang="ko-KR" altLang="en-US" dirty="0"/>
              <a:t>학번 </a:t>
            </a:r>
            <a:r>
              <a:rPr lang="en-US" altLang="ko-KR" dirty="0"/>
              <a:t>“</a:t>
            </a:r>
            <a:r>
              <a:rPr lang="ko-KR" altLang="en-US" dirty="0"/>
              <a:t>이해중＂입니다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814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baseline="0" dirty="0"/>
              <a:t>우선 프로세스에 맞춰 설명하기 앞서 간단한 용어 개념으로</a:t>
            </a:r>
            <a:endParaRPr lang="en-US" altLang="ko-KR" b="0" baseline="0" dirty="0"/>
          </a:p>
          <a:p>
            <a:r>
              <a:rPr lang="ko-KR" altLang="en-US" b="0" baseline="0" dirty="0"/>
              <a:t>공정능력분석이란</a:t>
            </a:r>
            <a:r>
              <a:rPr lang="en-US" altLang="ko-KR" b="0" baseline="0" dirty="0"/>
              <a:t>?</a:t>
            </a:r>
          </a:p>
          <a:p>
            <a:r>
              <a:rPr lang="en-US" altLang="ko-KR" sz="1200" b="0" dirty="0">
                <a:solidFill>
                  <a:schemeClr val="tx1"/>
                </a:solidFill>
              </a:rPr>
              <a:t>“</a:t>
            </a:r>
            <a:r>
              <a:rPr lang="ko-KR" altLang="en-US" sz="1200" b="0" dirty="0">
                <a:solidFill>
                  <a:schemeClr val="tx1"/>
                </a:solidFill>
              </a:rPr>
              <a:t>공정이 안정된 상태</a:t>
            </a:r>
            <a:r>
              <a:rPr lang="en-US" altLang="ko-KR" sz="1200" b="0" dirty="0">
                <a:solidFill>
                  <a:schemeClr val="tx1"/>
                </a:solidFill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</a:rPr>
              <a:t>있을 때 그 공정이 얼마나 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</a:rPr>
              <a:t>균일한 제품을 생산할 수 있는지를 나타내는 공정능력을 분석하는 것</a:t>
            </a:r>
            <a:r>
              <a:rPr lang="en-US" altLang="ko-KR" sz="1200" b="0" dirty="0">
                <a:solidFill>
                  <a:schemeClr val="tx1"/>
                </a:solidFill>
              </a:rPr>
              <a:t>”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 입니다</a:t>
            </a:r>
            <a:r>
              <a:rPr lang="en-US" altLang="ko-KR" sz="1200" b="0" baseline="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200" b="0" baseline="0" dirty="0">
                <a:solidFill>
                  <a:schemeClr val="tx1"/>
                </a:solidFill>
              </a:rPr>
              <a:t>본 프로젝트의 공정능력분석 패키지 개발 범위는 데이터의 형태에 따라 </a:t>
            </a:r>
            <a:r>
              <a:rPr lang="ko-KR" altLang="en-US" sz="1200" b="0" baseline="0" dirty="0" err="1">
                <a:solidFill>
                  <a:schemeClr val="tx1"/>
                </a:solidFill>
              </a:rPr>
              <a:t>다섯가지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 입니다</a:t>
            </a:r>
            <a:r>
              <a:rPr lang="en-US" altLang="ko-KR" sz="1200" b="0" baseline="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200" b="0" baseline="0" dirty="0">
                <a:solidFill>
                  <a:schemeClr val="tx1"/>
                </a:solidFill>
              </a:rPr>
              <a:t>우선 </a:t>
            </a:r>
            <a:r>
              <a:rPr lang="ko-KR" altLang="en-US" sz="1200" b="1" baseline="0" dirty="0">
                <a:solidFill>
                  <a:schemeClr val="tx1"/>
                </a:solidFill>
              </a:rPr>
              <a:t>정규분포 모듈은 </a:t>
            </a:r>
            <a:r>
              <a:rPr lang="en-US" altLang="ko-KR" sz="1200" b="0" baseline="0" dirty="0" err="1">
                <a:solidFill>
                  <a:schemeClr val="tx1"/>
                </a:solidFill>
              </a:rPr>
              <a:t>qualityTools</a:t>
            </a:r>
            <a:r>
              <a:rPr lang="en-US" altLang="ko-KR" sz="1200" b="0" baseline="0" dirty="0">
                <a:solidFill>
                  <a:schemeClr val="tx1"/>
                </a:solidFill>
              </a:rPr>
              <a:t> 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패키지를 활용 하였지만 공정성능지수와 불편화 상수를 고려하지 않아 이를 보완하였습니다</a:t>
            </a:r>
            <a:r>
              <a:rPr lang="en-US" altLang="ko-KR" sz="1200" b="0" baseline="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200" b="0" baseline="0" dirty="0">
                <a:solidFill>
                  <a:schemeClr val="tx1"/>
                </a:solidFill>
              </a:rPr>
              <a:t>사실 </a:t>
            </a:r>
            <a:r>
              <a:rPr lang="en-US" altLang="ko-KR" sz="1200" b="0" baseline="0" dirty="0" err="1">
                <a:solidFill>
                  <a:schemeClr val="tx1"/>
                </a:solidFill>
              </a:rPr>
              <a:t>Sixsigma</a:t>
            </a:r>
            <a:r>
              <a:rPr lang="en-US" altLang="ko-KR" sz="1200" b="0" baseline="0" dirty="0">
                <a:solidFill>
                  <a:schemeClr val="tx1"/>
                </a:solidFill>
              </a:rPr>
              <a:t> 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패키지의 </a:t>
            </a:r>
            <a:r>
              <a:rPr lang="en-US" altLang="ko-KR" sz="1200" b="0" baseline="0" dirty="0">
                <a:solidFill>
                  <a:schemeClr val="tx1"/>
                </a:solidFill>
              </a:rPr>
              <a:t>ss.study.ca()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로도 공정능력지수</a:t>
            </a:r>
            <a:r>
              <a:rPr lang="en-US" altLang="ko-KR" sz="1200" b="0" baseline="0" dirty="0">
                <a:solidFill>
                  <a:schemeClr val="tx1"/>
                </a:solidFill>
              </a:rPr>
              <a:t>,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성능지수를  구할 수 있다고 설명되어있었지만</a:t>
            </a:r>
            <a:r>
              <a:rPr lang="en-US" altLang="ko-KR" sz="1200" b="0" baseline="0" dirty="0">
                <a:solidFill>
                  <a:schemeClr val="tx1"/>
                </a:solidFill>
              </a:rPr>
              <a:t>, 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검증결과 정확한 값을 얻지 못해</a:t>
            </a:r>
            <a:endParaRPr lang="en-US" altLang="ko-KR" sz="1200" b="0" baseline="0" dirty="0">
              <a:solidFill>
                <a:schemeClr val="tx1"/>
              </a:solidFill>
            </a:endParaRPr>
          </a:p>
          <a:p>
            <a:r>
              <a:rPr lang="ko-KR" altLang="en-US" sz="1200" b="0" baseline="0" dirty="0">
                <a:solidFill>
                  <a:schemeClr val="tx1"/>
                </a:solidFill>
              </a:rPr>
              <a:t>패키지의 저자에게 문의를 해봤습니다</a:t>
            </a:r>
            <a:r>
              <a:rPr lang="en-US" altLang="ko-KR" sz="1200" b="0" baseline="0" dirty="0">
                <a:solidFill>
                  <a:schemeClr val="tx1"/>
                </a:solidFill>
              </a:rPr>
              <a:t>. 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그 결과</a:t>
            </a:r>
            <a:r>
              <a:rPr lang="en-US" altLang="ko-KR" sz="1200" b="0" baseline="0" dirty="0">
                <a:solidFill>
                  <a:schemeClr val="tx1"/>
                </a:solidFill>
              </a:rPr>
              <a:t> 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 </a:t>
            </a:r>
            <a:endParaRPr lang="en-US" altLang="ko-KR" sz="1200" b="0" baseline="0" dirty="0">
              <a:solidFill>
                <a:schemeClr val="tx1"/>
              </a:solidFill>
            </a:endParaRPr>
          </a:p>
          <a:p>
            <a:r>
              <a:rPr lang="ko-KR" altLang="en-US" sz="1200" b="0" baseline="0" dirty="0">
                <a:solidFill>
                  <a:schemeClr val="tx1"/>
                </a:solidFill>
              </a:rPr>
              <a:t>패키지는 저자의 미완성으로 인한 결과라는 답장을 받았습니다</a:t>
            </a:r>
            <a:r>
              <a:rPr lang="en-US" altLang="ko-KR" sz="1200" b="0" baseline="0" dirty="0">
                <a:solidFill>
                  <a:schemeClr val="tx1"/>
                </a:solidFill>
              </a:rPr>
              <a:t>. </a:t>
            </a:r>
          </a:p>
          <a:p>
            <a:r>
              <a:rPr lang="ko-KR" altLang="en-US" sz="1200" b="0" baseline="0" dirty="0">
                <a:solidFill>
                  <a:schemeClr val="tx1"/>
                </a:solidFill>
              </a:rPr>
              <a:t>이를 통해 저희 프로젝트를 진행하는데 있어서 반드시 기존 패키지의 검증의 필요성을 프로세스에서 반드시 필요로 하는 점을 다시 한번 느끼게 되었고</a:t>
            </a:r>
            <a:endParaRPr lang="en-US" altLang="ko-KR" sz="1200" b="0" baseline="0" dirty="0">
              <a:solidFill>
                <a:schemeClr val="tx1"/>
              </a:solidFill>
            </a:endParaRPr>
          </a:p>
          <a:p>
            <a:r>
              <a:rPr lang="ko-KR" altLang="en-US" sz="1200" b="0" baseline="0" dirty="0">
                <a:solidFill>
                  <a:schemeClr val="tx1"/>
                </a:solidFill>
              </a:rPr>
              <a:t>이렇게 검증을 하는데 많은 노력을 기울였습니다</a:t>
            </a:r>
            <a:r>
              <a:rPr lang="en-US" altLang="ko-KR" sz="1200" b="0" baseline="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200" b="0" baseline="0" dirty="0">
              <a:solidFill>
                <a:schemeClr val="tx1"/>
              </a:solidFill>
            </a:endParaRPr>
          </a:p>
          <a:p>
            <a:r>
              <a:rPr lang="ko-KR" altLang="en-US" sz="1200" b="0" baseline="0" dirty="0">
                <a:solidFill>
                  <a:schemeClr val="tx1"/>
                </a:solidFill>
              </a:rPr>
              <a:t>다음은 </a:t>
            </a:r>
            <a:r>
              <a:rPr lang="ko-KR" altLang="en-US" sz="1200" b="1" baseline="0" dirty="0">
                <a:solidFill>
                  <a:schemeClr val="tx1"/>
                </a:solidFill>
              </a:rPr>
              <a:t>비정규분포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는 </a:t>
            </a:r>
            <a:r>
              <a:rPr lang="en-US" altLang="ko-KR" sz="1200" b="0" baseline="0" dirty="0" err="1">
                <a:solidFill>
                  <a:schemeClr val="tx1"/>
                </a:solidFill>
              </a:rPr>
              <a:t>qualityTools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패키지의 </a:t>
            </a:r>
            <a:r>
              <a:rPr lang="en-US" altLang="ko-KR" sz="1200" b="0" baseline="0" dirty="0" err="1">
                <a:solidFill>
                  <a:schemeClr val="tx1"/>
                </a:solidFill>
              </a:rPr>
              <a:t>pcr</a:t>
            </a:r>
            <a:r>
              <a:rPr lang="en-US" altLang="ko-KR" sz="1200" b="0" baseline="0" dirty="0">
                <a:solidFill>
                  <a:schemeClr val="tx1"/>
                </a:solidFill>
              </a:rPr>
              <a:t>()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을 사용했지만 기존의 </a:t>
            </a:r>
            <a:r>
              <a:rPr lang="en-US" altLang="ko-KR" sz="1200" b="0" baseline="0" dirty="0" err="1">
                <a:solidFill>
                  <a:schemeClr val="tx1"/>
                </a:solidFill>
              </a:rPr>
              <a:t>pcr</a:t>
            </a:r>
            <a:r>
              <a:rPr lang="en-US" altLang="ko-KR" sz="1200" b="0" baseline="0" dirty="0">
                <a:solidFill>
                  <a:schemeClr val="tx1"/>
                </a:solidFill>
              </a:rPr>
              <a:t>()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은 옵션에 </a:t>
            </a:r>
            <a:r>
              <a:rPr lang="ko-KR" altLang="en-US" sz="1200" b="0" baseline="0" dirty="0" err="1">
                <a:solidFill>
                  <a:schemeClr val="tx1"/>
                </a:solidFill>
              </a:rPr>
              <a:t>모수를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 직접 입력하는 불편함이 있어</a:t>
            </a:r>
            <a:endParaRPr lang="en-US" altLang="ko-KR" sz="1200" b="0" baseline="0" dirty="0">
              <a:solidFill>
                <a:schemeClr val="tx1"/>
              </a:solidFill>
            </a:endParaRPr>
          </a:p>
          <a:p>
            <a:r>
              <a:rPr lang="ko-KR" altLang="en-US" sz="1200" b="0" baseline="0" dirty="0">
                <a:solidFill>
                  <a:schemeClr val="tx1"/>
                </a:solidFill>
              </a:rPr>
              <a:t>부트스트랩기능을 가진 </a:t>
            </a:r>
            <a:r>
              <a:rPr lang="en-US" altLang="ko-KR" sz="1200" b="0" baseline="0" dirty="0" err="1">
                <a:solidFill>
                  <a:schemeClr val="tx1"/>
                </a:solidFill>
              </a:rPr>
              <a:t>adsim</a:t>
            </a:r>
            <a:r>
              <a:rPr lang="en-US" altLang="ko-KR" sz="1200" b="0" baseline="0" dirty="0">
                <a:solidFill>
                  <a:schemeClr val="tx1"/>
                </a:solidFill>
              </a:rPr>
              <a:t>()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을 추가해</a:t>
            </a:r>
            <a:r>
              <a:rPr lang="en-US" altLang="ko-KR" sz="1200" b="0" baseline="0" dirty="0">
                <a:solidFill>
                  <a:schemeClr val="tx1"/>
                </a:solidFill>
              </a:rPr>
              <a:t> 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적절한 분포를 찾아 해당하는 분포로 바꾸어 공정능력분석을 가능하도록 하였습니다</a:t>
            </a:r>
            <a:r>
              <a:rPr lang="en-US" altLang="ko-KR" sz="1200" b="0" baseline="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200" b="0" baseline="0" dirty="0">
              <a:solidFill>
                <a:schemeClr val="tx1"/>
              </a:solidFill>
            </a:endParaRPr>
          </a:p>
          <a:p>
            <a:r>
              <a:rPr lang="ko-KR" altLang="en-US" sz="1200" b="1" baseline="0" dirty="0">
                <a:solidFill>
                  <a:schemeClr val="tx1"/>
                </a:solidFill>
              </a:rPr>
              <a:t>군간</a:t>
            </a:r>
            <a:r>
              <a:rPr lang="en-US" altLang="ko-KR" sz="1200" b="1" baseline="0" dirty="0">
                <a:solidFill>
                  <a:schemeClr val="tx1"/>
                </a:solidFill>
              </a:rPr>
              <a:t>/</a:t>
            </a:r>
            <a:r>
              <a:rPr lang="ko-KR" altLang="en-US" sz="1200" b="1" baseline="0" dirty="0">
                <a:solidFill>
                  <a:schemeClr val="tx1"/>
                </a:solidFill>
              </a:rPr>
              <a:t>군내</a:t>
            </a:r>
            <a:r>
              <a:rPr lang="en-US" altLang="ko-KR" sz="1200" b="1" baseline="0" dirty="0">
                <a:solidFill>
                  <a:schemeClr val="tx1"/>
                </a:solidFill>
              </a:rPr>
              <a:t>, </a:t>
            </a:r>
            <a:r>
              <a:rPr lang="ko-KR" altLang="en-US" sz="1200" b="1" baseline="0" dirty="0">
                <a:solidFill>
                  <a:schemeClr val="tx1"/>
                </a:solidFill>
              </a:rPr>
              <a:t>이항분포</a:t>
            </a:r>
            <a:r>
              <a:rPr lang="en-US" altLang="ko-KR" sz="1200" b="1" baseline="0" dirty="0">
                <a:solidFill>
                  <a:schemeClr val="tx1"/>
                </a:solidFill>
              </a:rPr>
              <a:t>, </a:t>
            </a:r>
            <a:r>
              <a:rPr lang="ko-KR" altLang="en-US" sz="1200" b="1" baseline="0" dirty="0" err="1">
                <a:solidFill>
                  <a:schemeClr val="tx1"/>
                </a:solidFill>
              </a:rPr>
              <a:t>포아송분포</a:t>
            </a:r>
            <a:r>
              <a:rPr lang="ko-KR" altLang="en-US" sz="1200" b="0" baseline="0" dirty="0" err="1">
                <a:solidFill>
                  <a:schemeClr val="tx1"/>
                </a:solidFill>
              </a:rPr>
              <a:t>인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 경우 현재 </a:t>
            </a:r>
            <a:r>
              <a:rPr lang="en-US" altLang="ko-KR" sz="1200" b="0" baseline="0" dirty="0">
                <a:solidFill>
                  <a:schemeClr val="tx1"/>
                </a:solidFill>
              </a:rPr>
              <a:t>R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패키지에는 없으므로 새롭게 구축하였습니다</a:t>
            </a:r>
            <a:r>
              <a:rPr lang="en-US" altLang="ko-KR" sz="1200" b="0" baseline="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200" b="0" baseline="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217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baseline="0" dirty="0"/>
              <a:t>다음은 측정시스템분석 패키지 개발 과정입니다</a:t>
            </a:r>
            <a:r>
              <a:rPr lang="en-US" altLang="ko-KR" b="0" baseline="0" dirty="0"/>
              <a:t>.</a:t>
            </a:r>
          </a:p>
          <a:p>
            <a:r>
              <a:rPr lang="ko-KR" altLang="en-US" b="0" baseline="0" dirty="0"/>
              <a:t>측정시스템이란 </a:t>
            </a:r>
            <a:r>
              <a:rPr lang="en-US" altLang="ko-KR" b="0" baseline="0" dirty="0"/>
              <a:t>“</a:t>
            </a:r>
            <a:r>
              <a:rPr lang="ko-KR" altLang="en-US" sz="1200" b="0" dirty="0">
                <a:solidFill>
                  <a:schemeClr val="tx1"/>
                </a:solidFill>
              </a:rPr>
              <a:t>측정기 또는 측정자의 산포</a:t>
            </a:r>
            <a:r>
              <a:rPr lang="en-US" altLang="ko-KR" sz="1200" b="0" dirty="0">
                <a:solidFill>
                  <a:schemeClr val="tx1"/>
                </a:solidFill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</a:rPr>
              <a:t>변동</a:t>
            </a:r>
            <a:r>
              <a:rPr lang="en-US" altLang="ko-KR" sz="1200" b="0" dirty="0">
                <a:solidFill>
                  <a:schemeClr val="tx1"/>
                </a:solidFill>
              </a:rPr>
              <a:t>)</a:t>
            </a:r>
            <a:r>
              <a:rPr lang="ko-KR" altLang="en-US" sz="1200" b="0" dirty="0">
                <a:solidFill>
                  <a:schemeClr val="tx1"/>
                </a:solidFill>
              </a:rPr>
              <a:t>가 관측된 공정 산포에 얼마나 많은 영향을 미치는 지를 분석하는 것 </a:t>
            </a:r>
            <a:r>
              <a:rPr lang="en-US" altLang="ko-KR" sz="1200" b="0" dirty="0">
                <a:solidFill>
                  <a:schemeClr val="tx1"/>
                </a:solidFill>
              </a:rPr>
              <a:t>“</a:t>
            </a:r>
            <a:r>
              <a:rPr lang="ko-KR" altLang="en-US" sz="1200" b="0" dirty="0">
                <a:solidFill>
                  <a:schemeClr val="tx1"/>
                </a:solidFill>
              </a:rPr>
              <a:t>입니다</a:t>
            </a:r>
            <a:r>
              <a:rPr lang="en-US" altLang="ko-KR" sz="1200" b="0" dirty="0">
                <a:solidFill>
                  <a:schemeClr val="tx1"/>
                </a:solidFill>
              </a:rPr>
              <a:t>. </a:t>
            </a:r>
          </a:p>
          <a:p>
            <a:r>
              <a:rPr lang="ko-KR" altLang="en-US" sz="1200" b="0" baseline="0" dirty="0">
                <a:solidFill>
                  <a:schemeClr val="tx1"/>
                </a:solidFill>
              </a:rPr>
              <a:t>측정시스템기준 중 하나인 </a:t>
            </a:r>
            <a:r>
              <a:rPr lang="en-US" altLang="ko-KR" sz="1200" b="0" baseline="0" dirty="0">
                <a:solidFill>
                  <a:schemeClr val="tx1"/>
                </a:solidFill>
              </a:rPr>
              <a:t>AIAG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로 이는 전세계 자동차 표준협회이며</a:t>
            </a:r>
            <a:r>
              <a:rPr lang="en-US" altLang="ko-KR" sz="1200" b="0" baseline="0" dirty="0">
                <a:solidFill>
                  <a:schemeClr val="tx1"/>
                </a:solidFill>
              </a:rPr>
              <a:t>, 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우리나라 자동차 관련 부품들을 만드는 중소기업에서도 반드시 따르는 기준입니다</a:t>
            </a:r>
            <a:r>
              <a:rPr lang="en-US" altLang="ko-KR" sz="1200" b="0" baseline="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0" baseline="0" dirty="0">
                <a:solidFill>
                  <a:schemeClr val="tx1"/>
                </a:solidFill>
              </a:rPr>
              <a:t>AIAG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를 기준으로  상황에 따라서 다섯 가지 연구를 진행할 수 있도록 모듈을 만들었습니다</a:t>
            </a:r>
            <a:r>
              <a:rPr lang="en-US" altLang="ko-KR" sz="1200" b="0" baseline="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200" b="0" baseline="0" dirty="0">
                <a:solidFill>
                  <a:schemeClr val="tx1"/>
                </a:solidFill>
              </a:rPr>
              <a:t>가장 기본적인 </a:t>
            </a:r>
            <a:r>
              <a:rPr lang="en-US" altLang="ko-KR" sz="1200" b="1" baseline="0" dirty="0">
                <a:solidFill>
                  <a:schemeClr val="tx1"/>
                </a:solidFill>
              </a:rPr>
              <a:t>gage R&amp;R </a:t>
            </a:r>
            <a:r>
              <a:rPr lang="ko-KR" altLang="en-US" sz="1200" b="1" baseline="0" dirty="0">
                <a:solidFill>
                  <a:schemeClr val="tx1"/>
                </a:solidFill>
              </a:rPr>
              <a:t>교차분석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으로 </a:t>
            </a:r>
            <a:r>
              <a:rPr lang="en-US" altLang="ko-KR" sz="1200" b="0" baseline="0" dirty="0" err="1">
                <a:solidFill>
                  <a:schemeClr val="tx1"/>
                </a:solidFill>
              </a:rPr>
              <a:t>sigsima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패키지의 </a:t>
            </a:r>
            <a:r>
              <a:rPr lang="en-US" altLang="ko-KR" sz="1200" b="0" baseline="0" dirty="0" err="1">
                <a:solidFill>
                  <a:schemeClr val="tx1"/>
                </a:solidFill>
              </a:rPr>
              <a:t>ss.rr</a:t>
            </a:r>
            <a:r>
              <a:rPr lang="en-US" altLang="ko-KR" sz="1200" b="0" baseline="0" dirty="0">
                <a:solidFill>
                  <a:schemeClr val="tx1"/>
                </a:solidFill>
              </a:rPr>
              <a:t>()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을 이용하였습니다</a:t>
            </a:r>
            <a:r>
              <a:rPr lang="en-US" altLang="ko-KR" sz="1200" b="0" baseline="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200" b="0" baseline="0" dirty="0">
                <a:solidFill>
                  <a:schemeClr val="tx1"/>
                </a:solidFill>
              </a:rPr>
              <a:t>다음으로 </a:t>
            </a:r>
            <a:r>
              <a:rPr lang="en-US" altLang="ko-KR" sz="1200" b="1" baseline="0" dirty="0">
                <a:solidFill>
                  <a:schemeClr val="tx1"/>
                </a:solidFill>
              </a:rPr>
              <a:t>gage R&amp;R </a:t>
            </a:r>
            <a:r>
              <a:rPr lang="ko-KR" altLang="en-US" sz="1200" b="1" baseline="0" dirty="0">
                <a:solidFill>
                  <a:schemeClr val="tx1"/>
                </a:solidFill>
              </a:rPr>
              <a:t>내포분석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은 </a:t>
            </a:r>
            <a:r>
              <a:rPr lang="en-US" altLang="ko-KR" sz="1200" b="0" baseline="0" dirty="0" err="1">
                <a:solidFill>
                  <a:schemeClr val="tx1"/>
                </a:solidFill>
              </a:rPr>
              <a:t>qualityTools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패키지의 </a:t>
            </a:r>
            <a:r>
              <a:rPr lang="en-US" altLang="ko-KR" sz="1200" b="0" baseline="0" dirty="0" err="1">
                <a:solidFill>
                  <a:schemeClr val="tx1"/>
                </a:solidFill>
              </a:rPr>
              <a:t>gageRR</a:t>
            </a:r>
            <a:r>
              <a:rPr lang="en-US" altLang="ko-KR" sz="1200" b="0" baseline="0" dirty="0">
                <a:solidFill>
                  <a:schemeClr val="tx1"/>
                </a:solidFill>
              </a:rPr>
              <a:t>()</a:t>
            </a:r>
            <a:r>
              <a:rPr lang="ko-KR" altLang="en-US" sz="1200" b="0" baseline="0" dirty="0">
                <a:solidFill>
                  <a:schemeClr val="tx1"/>
                </a:solidFill>
              </a:rPr>
              <a:t>을 이용했습니다</a:t>
            </a:r>
            <a:r>
              <a:rPr lang="en-US" altLang="ko-KR" sz="1200" b="0" baseline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0" baseline="0" dirty="0">
                <a:solidFill>
                  <a:schemeClr val="tx1"/>
                </a:solidFill>
              </a:rPr>
              <a:t>하지만 </a:t>
            </a:r>
            <a:r>
              <a:rPr lang="en-US" altLang="ko-KR" sz="1200" b="0" dirty="0" err="1">
                <a:solidFill>
                  <a:schemeClr val="tx1"/>
                </a:solidFill>
              </a:rPr>
              <a:t>qualityTools</a:t>
            </a:r>
            <a:r>
              <a:rPr lang="ko-KR" altLang="en-US" sz="1200" b="0" dirty="0">
                <a:solidFill>
                  <a:schemeClr val="tx1"/>
                </a:solidFill>
              </a:rPr>
              <a:t> 패키지의 </a:t>
            </a:r>
            <a:r>
              <a:rPr lang="en-US" altLang="ko-KR" sz="1200" b="0" dirty="0">
                <a:solidFill>
                  <a:schemeClr val="tx1"/>
                </a:solidFill>
              </a:rPr>
              <a:t>gage R&amp;R </a:t>
            </a:r>
            <a:r>
              <a:rPr lang="ko-KR" altLang="en-US" sz="1200" b="0" dirty="0">
                <a:solidFill>
                  <a:schemeClr val="tx1"/>
                </a:solidFill>
              </a:rPr>
              <a:t>분석을 하기 위해서는 일련의 절차가 필요하여</a:t>
            </a:r>
            <a:r>
              <a:rPr lang="en-US" altLang="ko-KR" sz="1200" b="0" dirty="0">
                <a:solidFill>
                  <a:schemeClr val="tx1"/>
                </a:solidFill>
              </a:rPr>
              <a:t>  </a:t>
            </a:r>
            <a:r>
              <a:rPr lang="ko-KR" altLang="en-US" sz="1200" b="0" dirty="0">
                <a:solidFill>
                  <a:schemeClr val="tx1"/>
                </a:solidFill>
              </a:rPr>
              <a:t>복잡한 절차 없이 데이터만 주어지면 바로 결과를 얻을 수 있게 함</a:t>
            </a:r>
            <a:endParaRPr lang="en-US" altLang="ko-KR" sz="1200" b="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0" baseline="0" dirty="0">
                <a:solidFill>
                  <a:schemeClr val="tx1"/>
                </a:solidFill>
              </a:rPr>
              <a:t>또한 </a:t>
            </a:r>
            <a:r>
              <a:rPr lang="ko-KR" altLang="en-US" sz="1200" b="0" dirty="0">
                <a:solidFill>
                  <a:schemeClr val="tx1"/>
                </a:solidFill>
              </a:rPr>
              <a:t>기존 </a:t>
            </a:r>
            <a:r>
              <a:rPr lang="en-US" altLang="ko-KR" sz="1200" b="0" dirty="0">
                <a:solidFill>
                  <a:schemeClr val="tx1"/>
                </a:solidFill>
              </a:rPr>
              <a:t>gage R&amp;R </a:t>
            </a:r>
            <a:r>
              <a:rPr lang="ko-KR" altLang="en-US" sz="1200" b="0" dirty="0">
                <a:solidFill>
                  <a:schemeClr val="tx1"/>
                </a:solidFill>
              </a:rPr>
              <a:t>결과 중</a:t>
            </a:r>
            <a:r>
              <a:rPr lang="en-US" altLang="ko-KR" sz="1200" b="0" dirty="0">
                <a:solidFill>
                  <a:schemeClr val="tx1"/>
                </a:solidFill>
              </a:rPr>
              <a:t> ANOAVA Table</a:t>
            </a:r>
            <a:r>
              <a:rPr lang="ko-KR" altLang="en-US" sz="1200" b="0" dirty="0">
                <a:solidFill>
                  <a:schemeClr val="tx1"/>
                </a:solidFill>
              </a:rPr>
              <a:t>에 문제점이 있어 이를 해결함</a:t>
            </a:r>
            <a:endParaRPr lang="en-US" altLang="ko-KR" sz="1200" b="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b="1" dirty="0">
                <a:solidFill>
                  <a:schemeClr val="tx1"/>
                </a:solidFill>
              </a:rPr>
              <a:t>Gage R&amp;R </a:t>
            </a:r>
            <a:r>
              <a:rPr lang="ko-KR" altLang="en-US" sz="1200" b="1" dirty="0">
                <a:solidFill>
                  <a:schemeClr val="tx1"/>
                </a:solidFill>
              </a:rPr>
              <a:t>일원배치분석</a:t>
            </a:r>
            <a:r>
              <a:rPr lang="ko-KR" altLang="en-US" sz="1200" b="0" dirty="0">
                <a:solidFill>
                  <a:schemeClr val="tx1"/>
                </a:solidFill>
              </a:rPr>
              <a:t>은 자동측정장비를 사용하는 경우인데 </a:t>
            </a:r>
            <a:r>
              <a:rPr lang="en-US" altLang="ko-KR" sz="1200" b="0" dirty="0">
                <a:solidFill>
                  <a:schemeClr val="tx1"/>
                </a:solidFill>
              </a:rPr>
              <a:t>R</a:t>
            </a:r>
            <a:r>
              <a:rPr lang="ko-KR" altLang="en-US" sz="1200" b="0" dirty="0">
                <a:solidFill>
                  <a:schemeClr val="tx1"/>
                </a:solidFill>
              </a:rPr>
              <a:t>패키지에 존재하지 않으므로 새롭게 구현하였습니다</a:t>
            </a:r>
            <a:r>
              <a:rPr lang="en-US" altLang="ko-KR" sz="1200" b="0" dirty="0">
                <a:solidFill>
                  <a:schemeClr val="tx1"/>
                </a:solidFill>
              </a:rPr>
              <a:t>.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1200" b="1" dirty="0" err="1">
                <a:solidFill>
                  <a:schemeClr val="tx1"/>
                </a:solidFill>
              </a:rPr>
              <a:t>선형성</a:t>
            </a:r>
            <a:r>
              <a:rPr lang="ko-KR" altLang="en-US" sz="1200" b="1" dirty="0">
                <a:solidFill>
                  <a:schemeClr val="tx1"/>
                </a:solidFill>
              </a:rPr>
              <a:t> 및 편의연구는  </a:t>
            </a:r>
            <a:r>
              <a:rPr lang="en-US" altLang="ko-KR" sz="1200" b="0" dirty="0" err="1">
                <a:solidFill>
                  <a:schemeClr val="tx1"/>
                </a:solidFill>
              </a:rPr>
              <a:t>qualityTools</a:t>
            </a:r>
            <a:r>
              <a:rPr lang="ko-KR" altLang="en-US" sz="1200" b="0" dirty="0">
                <a:solidFill>
                  <a:schemeClr val="tx1"/>
                </a:solidFill>
              </a:rPr>
              <a:t>패키지의 </a:t>
            </a:r>
            <a:r>
              <a:rPr lang="en-US" altLang="ko-KR" sz="1200" b="0" dirty="0" err="1">
                <a:solidFill>
                  <a:schemeClr val="tx1"/>
                </a:solidFill>
              </a:rPr>
              <a:t>gageLin</a:t>
            </a:r>
            <a:r>
              <a:rPr lang="en-US" altLang="ko-KR" sz="1200" b="0" dirty="0">
                <a:solidFill>
                  <a:schemeClr val="tx1"/>
                </a:solidFill>
              </a:rPr>
              <a:t>()</a:t>
            </a:r>
            <a:r>
              <a:rPr lang="ko-KR" altLang="en-US" sz="1200" b="0" dirty="0">
                <a:solidFill>
                  <a:schemeClr val="tx1"/>
                </a:solidFill>
              </a:rPr>
              <a:t>을 활용하였지만 이 또한 </a:t>
            </a:r>
            <a:r>
              <a:rPr lang="ko-KR" altLang="en-US" sz="1200" dirty="0">
                <a:solidFill>
                  <a:schemeClr val="tx1"/>
                </a:solidFill>
              </a:rPr>
              <a:t>일련의 절차가 필요함</a:t>
            </a:r>
            <a:r>
              <a:rPr lang="en-US" altLang="ko-KR" sz="1200" dirty="0">
                <a:solidFill>
                  <a:schemeClr val="tx1"/>
                </a:solidFill>
              </a:rPr>
              <a:t>.  </a:t>
            </a:r>
            <a:r>
              <a:rPr lang="ko-KR" altLang="en-US" sz="1200" dirty="0">
                <a:solidFill>
                  <a:schemeClr val="tx1"/>
                </a:solidFill>
              </a:rPr>
              <a:t>복잡한 절차 없이 데이터만 주어지면 바로 결과를 얻을 수 있게 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1200" b="1" dirty="0">
                <a:solidFill>
                  <a:schemeClr val="tx1"/>
                </a:solidFill>
              </a:rPr>
              <a:t>반복성 및 편의연구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 err="1">
                <a:solidFill>
                  <a:schemeClr val="tx1"/>
                </a:solidFill>
              </a:rPr>
              <a:t>qualityTools</a:t>
            </a:r>
            <a:r>
              <a:rPr lang="ko-KR" altLang="en-US" sz="1200" baseline="0" dirty="0">
                <a:solidFill>
                  <a:schemeClr val="tx1"/>
                </a:solidFill>
              </a:rPr>
              <a:t>패키지의 </a:t>
            </a:r>
            <a:r>
              <a:rPr lang="en-US" altLang="ko-KR" sz="1200" baseline="0" dirty="0">
                <a:solidFill>
                  <a:schemeClr val="tx1"/>
                </a:solidFill>
              </a:rPr>
              <a:t>cg()</a:t>
            </a:r>
            <a:r>
              <a:rPr lang="ko-KR" altLang="en-US" sz="1200" baseline="0" dirty="0">
                <a:solidFill>
                  <a:schemeClr val="tx1"/>
                </a:solidFill>
              </a:rPr>
              <a:t>를 활용하였지만 소수점 자릿수가 너무 작게 나와 이것을 보완하였습니다</a:t>
            </a:r>
            <a:r>
              <a:rPr lang="en-US" altLang="ko-KR" sz="1200" baseline="0" dirty="0">
                <a:solidFill>
                  <a:schemeClr val="tx1"/>
                </a:solidFill>
              </a:rPr>
              <a:t>.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200" b="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217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측정시스템분석 패키지의 </a:t>
            </a:r>
            <a:r>
              <a:rPr lang="en-US" altLang="ko-KR" baseline="0" dirty="0"/>
              <a:t>UI</a:t>
            </a:r>
            <a:r>
              <a:rPr lang="ko-KR" altLang="en-US" baseline="0" dirty="0"/>
              <a:t>설계 및 구현</a:t>
            </a:r>
            <a:r>
              <a:rPr lang="en-US" altLang="ko-KR" baseline="0" dirty="0"/>
              <a:t>, </a:t>
            </a:r>
            <a:r>
              <a:rPr lang="ko-KR" altLang="en-US" baseline="0" dirty="0"/>
              <a:t>패키지 구축 단계입니다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마지막으로 우리가 개발한 패키지가 </a:t>
            </a:r>
            <a:r>
              <a:rPr lang="ko-KR" altLang="en-US" baseline="0" dirty="0" err="1"/>
              <a:t>미니탭과</a:t>
            </a:r>
            <a:r>
              <a:rPr lang="ko-KR" altLang="en-US" baseline="0" dirty="0"/>
              <a:t> 같은 결과값을 가지는지 검증을 하여 개발 프로세스를 마쳤습니다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217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마지막으로 샘플링검사 패키지 개발과정입니다</a:t>
            </a:r>
            <a:r>
              <a:rPr lang="en-US" altLang="ko-KR" baseline="0" dirty="0"/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b="0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샘플링 검사는 전수조사와 반하는 개념으로 한</a:t>
            </a:r>
            <a:r>
              <a:rPr lang="en-US" altLang="ko-KR" sz="1200" b="0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LOT</a:t>
            </a:r>
            <a:r>
              <a:rPr lang="ko-KR" altLang="ko-KR" sz="1200" b="0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의 물품 중에서 발췌한 시료를 조사하고 그 결과를 판정 기준과 비교하여 그 </a:t>
            </a:r>
            <a:r>
              <a:rPr lang="en-US" altLang="ko-KR" sz="1200" b="0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LOT</a:t>
            </a:r>
            <a:r>
              <a:rPr lang="ko-KR" altLang="ko-KR" sz="1200" b="0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의 합격 여부를 결정하는 </a:t>
            </a:r>
            <a:r>
              <a:rPr lang="ko-KR" altLang="en-US" sz="1200" b="0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검사</a:t>
            </a:r>
            <a:r>
              <a:rPr lang="ko-KR" altLang="ko-KR" sz="1200" b="0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를 뜻한다</a:t>
            </a:r>
            <a:r>
              <a:rPr lang="en-US" altLang="ko-KR" sz="1200" b="0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개발 범위는</a:t>
            </a:r>
            <a:r>
              <a:rPr lang="ko-KR" altLang="en-US" sz="1200" b="0" kern="100" baseline="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b="0" kern="100" baseline="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규준형</a:t>
            </a:r>
            <a:r>
              <a:rPr lang="ko-KR" altLang="en-US" sz="1200" b="0" kern="100" baseline="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및 조정형 샘플링검사까지 계획을 구현하였습니다</a:t>
            </a:r>
            <a:r>
              <a:rPr lang="en-US" altLang="ko-KR" sz="1200" b="0" kern="100" baseline="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200" b="0" kern="100" baseline="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규준형</a:t>
            </a:r>
            <a:r>
              <a:rPr lang="ko-KR" altLang="en-US" sz="1200" b="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검사는 </a:t>
            </a:r>
            <a:r>
              <a:rPr lang="en-US" altLang="ko-KR" sz="1200" b="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Acceptance</a:t>
            </a:r>
            <a:r>
              <a:rPr lang="en-US" altLang="ko-KR" sz="1200" b="0" kern="100" baseline="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Sampling </a:t>
            </a:r>
            <a:r>
              <a:rPr lang="ko-KR" altLang="en-US" sz="1200" b="0" kern="100" baseline="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패키지의 </a:t>
            </a:r>
            <a:r>
              <a:rPr lang="en-US" altLang="ko-KR" sz="1200" b="0" kern="100" baseline="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find.plan</a:t>
            </a:r>
            <a:r>
              <a:rPr lang="en-US" altLang="ko-KR" sz="1200" b="0" kern="100" baseline="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200" b="0" kern="100" baseline="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공식으로 정확한 값을 구할 수 있지만</a:t>
            </a:r>
            <a:endParaRPr lang="en-US" altLang="ko-KR" sz="1200" b="0" kern="100" baseline="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0" kern="100" baseline="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이는 산업에서 실질적으로 쓰이기에는 부족하므로 이처럼 </a:t>
            </a:r>
            <a:r>
              <a:rPr lang="en-US" altLang="ko-KR" sz="1200" b="0" kern="100" baseline="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KS-</a:t>
            </a:r>
            <a:r>
              <a:rPr lang="ko-KR" altLang="en-US" sz="1200" b="0" kern="100" baseline="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기준 </a:t>
            </a:r>
            <a:r>
              <a:rPr lang="en-US" altLang="ko-KR" sz="1200" b="0" kern="100" baseline="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Table</a:t>
            </a:r>
            <a:r>
              <a:rPr lang="ko-KR" altLang="en-US" sz="1200" b="0" kern="100" baseline="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이용하여 근사적인 값을 얻을 수 있도록 새롭게 구축했습니다</a:t>
            </a:r>
            <a:r>
              <a:rPr lang="en-US" altLang="ko-KR" sz="1200" b="0" kern="100" baseline="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217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0" kern="100" baseline="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계수 </a:t>
            </a:r>
            <a:r>
              <a:rPr lang="ko-KR" altLang="en-US" sz="1200" b="0" kern="100" baseline="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규준형</a:t>
            </a:r>
            <a:r>
              <a:rPr lang="ko-KR" altLang="en-US" sz="1200" b="0" kern="100" baseline="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검사와 조정형 검사는 기존</a:t>
            </a:r>
            <a:r>
              <a:rPr lang="en-US" altLang="ko-KR" sz="1200" b="0" kern="100" baseline="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R</a:t>
            </a:r>
            <a:r>
              <a:rPr lang="ko-KR" altLang="en-US" sz="1200" b="0" kern="100" baseline="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패키지가 존재하지 않기 때문에 </a:t>
            </a:r>
            <a:r>
              <a:rPr lang="en-US" altLang="ko-KR" sz="1200" b="0" kern="100" baseline="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Table</a:t>
            </a:r>
            <a:r>
              <a:rPr lang="ko-KR" altLang="en-US" sz="1200" b="0" kern="100" baseline="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탑재하여 </a:t>
            </a:r>
            <a:endParaRPr lang="en-US" altLang="ko-KR" sz="1200" b="0" kern="100" baseline="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217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측정시스템분석 패키지의 </a:t>
            </a:r>
            <a:r>
              <a:rPr lang="en-US" altLang="ko-KR" baseline="0" dirty="0"/>
              <a:t>UI</a:t>
            </a:r>
            <a:r>
              <a:rPr lang="ko-KR" altLang="en-US" baseline="0" dirty="0"/>
              <a:t>설계 및 구현</a:t>
            </a:r>
            <a:r>
              <a:rPr lang="en-US" altLang="ko-KR" baseline="0" dirty="0"/>
              <a:t>, </a:t>
            </a:r>
            <a:r>
              <a:rPr lang="ko-KR" altLang="en-US" baseline="0" dirty="0"/>
              <a:t>패키지 구축 단계입니다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마지막으로 우리가 개발한 패키지가 </a:t>
            </a:r>
            <a:r>
              <a:rPr lang="ko-KR" altLang="en-US" baseline="0" dirty="0" err="1"/>
              <a:t>미니탭과</a:t>
            </a:r>
            <a:r>
              <a:rPr lang="ko-KR" altLang="en-US" baseline="0" dirty="0"/>
              <a:t> 같은 결과값을 가지는지 검증을 하여 개발 프로세스를 마쳤습니다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798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프로젝트</a:t>
            </a:r>
            <a:r>
              <a:rPr lang="ko-KR" altLang="en-US" baseline="0" dirty="0"/>
              <a:t> 기업</a:t>
            </a:r>
            <a:r>
              <a:rPr lang="ko-KR" altLang="en-US" dirty="0"/>
              <a:t> 활용으로</a:t>
            </a:r>
            <a:r>
              <a:rPr lang="en-US" altLang="ko-KR" dirty="0"/>
              <a:t>, </a:t>
            </a:r>
            <a:r>
              <a:rPr lang="ko-KR" altLang="en-US" dirty="0"/>
              <a:t>기업에 대한 소개와 가지고</a:t>
            </a:r>
            <a:r>
              <a:rPr lang="ko-KR" altLang="en-US" baseline="0" dirty="0"/>
              <a:t> 있는 문제점 및 요구 사항을 해결하기 위해</a:t>
            </a:r>
            <a:endParaRPr lang="en-US" altLang="ko-KR" baseline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/>
              <a:t>커스터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마이징한</a:t>
            </a:r>
            <a:r>
              <a:rPr lang="ko-KR" altLang="en-US" baseline="0" dirty="0"/>
              <a:t> 내용입니다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929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경기도 안산에 위치하며 주요제품은 자동차부품으로 </a:t>
            </a:r>
            <a:r>
              <a:rPr lang="ko-KR" altLang="en-US" baseline="0" dirty="0" err="1"/>
              <a:t>연매출</a:t>
            </a:r>
            <a:r>
              <a:rPr lang="ko-KR" altLang="en-US" baseline="0" dirty="0"/>
              <a:t> 약 </a:t>
            </a:r>
            <a:r>
              <a:rPr lang="en-US" altLang="ko-KR" baseline="0" dirty="0"/>
              <a:t>50</a:t>
            </a:r>
            <a:r>
              <a:rPr lang="ko-KR" altLang="en-US" baseline="0" dirty="0" err="1"/>
              <a:t>억원을</a:t>
            </a:r>
            <a:r>
              <a:rPr lang="ko-KR" altLang="en-US" baseline="0" dirty="0"/>
              <a:t> 내는 동일금속입니다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동일금속의 </a:t>
            </a:r>
            <a:r>
              <a:rPr lang="ko-KR" altLang="en-US" baseline="0" dirty="0" err="1"/>
              <a:t>품질팀과</a:t>
            </a:r>
            <a:r>
              <a:rPr lang="ko-KR" altLang="en-US" baseline="0" dirty="0"/>
              <a:t> 접촉하여 프로젝트를 진행하였습니다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841E4-3793-4212-A58A-C68DD33394E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3087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</a:t>
            </a:r>
            <a:r>
              <a:rPr lang="ko-KR" altLang="en-US" dirty="0" err="1"/>
              <a:t>말씀드린</a:t>
            </a:r>
            <a:r>
              <a:rPr lang="ko-KR" altLang="en-US" dirty="0"/>
              <a:t> 기업의 </a:t>
            </a:r>
            <a:r>
              <a:rPr lang="en-US" altLang="ko-KR" dirty="0"/>
              <a:t>3</a:t>
            </a:r>
            <a:r>
              <a:rPr lang="ko-KR" altLang="en-US" dirty="0"/>
              <a:t>가지 기업의 요구 및 추가 개선</a:t>
            </a:r>
            <a:r>
              <a:rPr lang="ko-KR" altLang="en-US" baseline="0" dirty="0"/>
              <a:t> 사항을 해결 하기 위해서는 저희 </a:t>
            </a:r>
            <a:r>
              <a:rPr lang="en-US" altLang="ko-KR" baseline="0" dirty="0"/>
              <a:t>R commander</a:t>
            </a:r>
            <a:r>
              <a:rPr lang="ko-KR" altLang="en-US" baseline="0" dirty="0"/>
              <a:t>가 최선의 답이 라곤 할 수 없을 것입니다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관리자에게 친숙한 </a:t>
            </a:r>
            <a:r>
              <a:rPr lang="en-US" altLang="ko-KR" baseline="0" dirty="0"/>
              <a:t>UI</a:t>
            </a:r>
            <a:r>
              <a:rPr lang="ko-KR" altLang="en-US" baseline="0" dirty="0"/>
              <a:t>와 </a:t>
            </a:r>
            <a:r>
              <a:rPr lang="ko-KR" altLang="en-US" baseline="0" dirty="0" err="1"/>
              <a:t>접근성</a:t>
            </a:r>
            <a:r>
              <a:rPr lang="en-US" altLang="ko-KR" baseline="0" dirty="0"/>
              <a:t>, </a:t>
            </a:r>
            <a:r>
              <a:rPr lang="ko-KR" altLang="en-US" baseline="0" dirty="0"/>
              <a:t>불필요한 옵션 선택의 배제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기타 추가적인 요구사항을 접목 하기 위해서는 다른 대책이 필요 합니다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</a:t>
            </a:r>
            <a:r>
              <a:rPr lang="ko-KR" altLang="en-US" baseline="0" dirty="0"/>
              <a:t>여기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기업 </a:t>
            </a:r>
            <a:r>
              <a:rPr lang="en-US" altLang="ko-KR" baseline="0" dirty="0"/>
              <a:t>Customizing</a:t>
            </a:r>
            <a:r>
              <a:rPr lang="ko-KR" altLang="en-US" baseline="0" dirty="0"/>
              <a:t>의 대표적인 사례가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먼저 </a:t>
            </a:r>
            <a:r>
              <a:rPr lang="ko-KR" altLang="en-US" baseline="0" dirty="0" err="1"/>
              <a:t>미니탭은</a:t>
            </a:r>
            <a:r>
              <a:rPr lang="ko-KR" altLang="en-US" baseline="0" dirty="0"/>
              <a:t> 자사의 범용 </a:t>
            </a:r>
            <a:r>
              <a:rPr lang="en-US" altLang="ko-KR" baseline="0" dirty="0"/>
              <a:t>s/w</a:t>
            </a:r>
            <a:r>
              <a:rPr lang="ko-KR" altLang="en-US" baseline="0" dirty="0"/>
              <a:t>에서 기업이 필요로 하는 기능만을 추출하여 원하는 환경에 적재 해주는 서비스 형태를 제공 하고 있습니다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</a:t>
            </a:r>
            <a:r>
              <a:rPr lang="ko-KR" altLang="en-US" baseline="0" dirty="0"/>
              <a:t>그런데 위와 같은 서비스 모형은 본 프로젝트 또한 활용의 한 방법으로써 충분히 가능 합니다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R commander</a:t>
            </a:r>
            <a:r>
              <a:rPr lang="ko-KR" altLang="en-US" baseline="0" dirty="0"/>
              <a:t>의 기초는 </a:t>
            </a:r>
            <a:r>
              <a:rPr lang="en-US" altLang="ko-KR" baseline="0" dirty="0"/>
              <a:t>R</a:t>
            </a:r>
            <a:r>
              <a:rPr lang="ko-KR" altLang="en-US" baseline="0" dirty="0"/>
              <a:t>패키지인데 </a:t>
            </a:r>
            <a:r>
              <a:rPr lang="ko-KR" altLang="en-US" baseline="0" dirty="0" err="1"/>
              <a:t>팔요한</a:t>
            </a:r>
            <a:r>
              <a:rPr lang="ko-KR" altLang="en-US" baseline="0" dirty="0"/>
              <a:t> </a:t>
            </a:r>
            <a:r>
              <a:rPr lang="en-US" altLang="ko-KR" baseline="0" dirty="0"/>
              <a:t>&lt;R </a:t>
            </a:r>
            <a:r>
              <a:rPr lang="ko-KR" altLang="en-US" baseline="0" dirty="0"/>
              <a:t>패키지만</a:t>
            </a:r>
            <a:r>
              <a:rPr lang="en-US" altLang="ko-KR" baseline="0" dirty="0"/>
              <a:t>&gt;</a:t>
            </a:r>
            <a:r>
              <a:rPr lang="ko-KR" altLang="en-US" baseline="0" dirty="0"/>
              <a:t>을 추출하여 웹에 적재하는 방법으로 </a:t>
            </a:r>
            <a:r>
              <a:rPr lang="en-US" altLang="ko-KR" baseline="0" dirty="0" err="1"/>
              <a:t>wep</a:t>
            </a:r>
            <a:r>
              <a:rPr lang="en-US" altLang="ko-KR" baseline="0" dirty="0"/>
              <a:t>-application</a:t>
            </a:r>
            <a:r>
              <a:rPr lang="ko-KR" altLang="en-US" baseline="0" dirty="0"/>
              <a:t>을 선택했습니다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841E4-3793-4212-A58A-C68DD33394E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6244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웹 어플리케이션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공정능력분석</a:t>
            </a:r>
            <a:r>
              <a:rPr lang="en-US" altLang="ko-KR" dirty="0"/>
              <a:t>, </a:t>
            </a:r>
            <a:r>
              <a:rPr lang="ko-KR" altLang="en-US" dirty="0"/>
              <a:t>측정시스템분석</a:t>
            </a:r>
            <a:r>
              <a:rPr lang="en-US" altLang="ko-KR" dirty="0"/>
              <a:t>, </a:t>
            </a:r>
            <a:r>
              <a:rPr lang="ko-KR" altLang="en-US" dirty="0"/>
              <a:t>샘플링검사 플러그 인 패키지를 만들었다면 </a:t>
            </a:r>
            <a:endParaRPr lang="en-US" altLang="ko-KR" dirty="0"/>
          </a:p>
          <a:p>
            <a:r>
              <a:rPr lang="ko-KR" altLang="en-US" dirty="0"/>
              <a:t>이를 동일금속의 요구에 맞게 </a:t>
            </a:r>
            <a:r>
              <a:rPr lang="ko-KR" altLang="en-US" dirty="0" err="1"/>
              <a:t>커스터마이징하여</a:t>
            </a:r>
            <a:r>
              <a:rPr lang="ko-KR" altLang="en-US" dirty="0"/>
              <a:t> 공정능력분석</a:t>
            </a:r>
            <a:r>
              <a:rPr lang="en-US" altLang="ko-KR" dirty="0"/>
              <a:t>, </a:t>
            </a:r>
            <a:r>
              <a:rPr lang="ko-KR" altLang="en-US" dirty="0"/>
              <a:t>측정시스템분석</a:t>
            </a:r>
            <a:r>
              <a:rPr lang="en-US" altLang="ko-KR" dirty="0"/>
              <a:t>,</a:t>
            </a:r>
            <a:r>
              <a:rPr lang="ko-KR" altLang="en-US" dirty="0"/>
              <a:t>불량요인분석 기능을 추가하여 웹으로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</a:t>
            </a:r>
            <a:r>
              <a:rPr lang="ko-KR" altLang="en-US" dirty="0" err="1"/>
              <a:t>구글</a:t>
            </a:r>
            <a:r>
              <a:rPr lang="ko-KR" altLang="en-US" dirty="0"/>
              <a:t> 계정만 있다면 장소의 제한 없이 분석을 실시 할 수 있는 장점이 있습니다</a:t>
            </a:r>
            <a:r>
              <a:rPr lang="en-US" altLang="ko-KR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841E4-3793-4212-A58A-C68DD33394E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635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목차입니다</a:t>
            </a:r>
            <a:r>
              <a:rPr lang="en-US" altLang="ko-KR" dirty="0"/>
              <a:t>. </a:t>
            </a:r>
            <a:r>
              <a:rPr lang="ko-KR" altLang="en-US" dirty="0"/>
              <a:t>프로젝트에 대한 개요를 시작으로 구체적으로 내용</a:t>
            </a:r>
            <a:r>
              <a:rPr lang="en-US" altLang="ko-KR" dirty="0"/>
              <a:t>, </a:t>
            </a:r>
            <a:r>
              <a:rPr lang="ko-KR" altLang="en-US" dirty="0"/>
              <a:t>활용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시연</a:t>
            </a:r>
            <a:r>
              <a:rPr lang="ko-KR" altLang="en-US" baseline="0" dirty="0"/>
              <a:t>에 대해 설명 드리겠습니다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1428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첫번째는</a:t>
            </a:r>
            <a:r>
              <a:rPr lang="ko-KR" altLang="en-US" dirty="0"/>
              <a:t> 불량요인분석입니다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/>
                </a:solidFill>
                <a:ea typeface="맑은 고딕" panose="020B0503020000020004" pitchFamily="50" charset="-127"/>
              </a:rPr>
              <a:t>현재</a:t>
            </a:r>
            <a:r>
              <a:rPr lang="en-US" altLang="ko-KR" sz="120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ea typeface="맑은 고딕" panose="020B0503020000020004" pitchFamily="50" charset="-127"/>
              </a:rPr>
              <a:t>불량 요인을 수기로 체크 및 엑셀 시트에 기록만 할 뿐 </a:t>
            </a:r>
            <a:r>
              <a:rPr lang="ko-KR" altLang="en-US" sz="1200" b="1" dirty="0">
                <a:solidFill>
                  <a:prstClr val="black"/>
                </a:solidFill>
                <a:ea typeface="맑은 고딕" panose="020B0503020000020004" pitchFamily="50" charset="-127"/>
              </a:rPr>
              <a:t>아무런 추가 조치가 없을 </a:t>
            </a:r>
            <a:r>
              <a:rPr lang="ko-KR" altLang="en-US" sz="1200" b="1" dirty="0" err="1">
                <a:solidFill>
                  <a:prstClr val="black"/>
                </a:solidFill>
                <a:ea typeface="맑은 고딕" panose="020B0503020000020004" pitchFamily="50" charset="-127"/>
              </a:rPr>
              <a:t>뿐만아니라</a:t>
            </a:r>
            <a:endParaRPr lang="en-US" altLang="ko-KR" sz="120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lvl="0"/>
            <a:endParaRPr lang="en-US" altLang="ko-KR" sz="120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항목별 빈도 분석을 위해서 엑셀 고유 기능인 정렬</a:t>
            </a:r>
            <a:r>
              <a:rPr lang="en-US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필터링</a:t>
            </a:r>
            <a:r>
              <a:rPr lang="ko-KR" altLang="en-US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기능을 사용하는 중이나 </a:t>
            </a:r>
            <a:r>
              <a:rPr lang="ko-KR" altLang="en-US" sz="12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일일히</a:t>
            </a:r>
            <a:r>
              <a:rPr lang="ko-KR" altLang="en-US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설정 해 주는데 불편함이 있음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ko-KR" sz="12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ko-KR" altLang="en-US" sz="12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커스터마이징</a:t>
            </a:r>
            <a:r>
              <a:rPr lang="ko-KR" altLang="en-US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내용 방안으로</a:t>
            </a:r>
            <a:endParaRPr lang="en-US" altLang="ko-KR" sz="12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ko-KR" altLang="en-US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2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기록된 불량 요인 데이터를 </a:t>
            </a:r>
            <a:r>
              <a:rPr lang="ko-KR" altLang="en-US" sz="12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구글</a:t>
            </a:r>
            <a:r>
              <a:rPr lang="ko-KR" altLang="en-US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시트</a:t>
            </a:r>
            <a:r>
              <a:rPr lang="ko-KR" altLang="en-US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통해 불러와 </a:t>
            </a:r>
            <a:r>
              <a:rPr lang="ko-KR" altLang="en-US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장소에 제약 없이 어디서나 열어 볼 수 있음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endParaRPr lang="en-US" altLang="ko-KR" sz="12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필터링</a:t>
            </a:r>
            <a:r>
              <a:rPr lang="ko-KR" altLang="en-US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기능을 항목별로 추가</a:t>
            </a:r>
            <a:r>
              <a:rPr lang="ko-KR" altLang="en-US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하여 손 쉽게 항목별 불량 요인 빈도 분석을 실시</a:t>
            </a:r>
            <a:r>
              <a:rPr lang="en-US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sz="120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841E4-3793-4212-A58A-C68DD33394E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077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두번째는</a:t>
            </a:r>
            <a:r>
              <a:rPr lang="ko-KR" altLang="en-US" dirty="0"/>
              <a:t> 공정능력분석</a:t>
            </a:r>
            <a:r>
              <a:rPr lang="ko-KR" altLang="en-US" baseline="0" dirty="0"/>
              <a:t> 과정입니다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정밀 측정기를 통하여 얻은 데이터를 수식이 저장된 엑셀 </a:t>
            </a:r>
            <a:r>
              <a:rPr lang="ko-KR" altLang="en-US" baseline="0" dirty="0" err="1"/>
              <a:t>메크로</a:t>
            </a:r>
            <a:r>
              <a:rPr lang="ko-KR" altLang="en-US" baseline="0" dirty="0"/>
              <a:t> 시트에 입력하여 공정능력 지수를 산출 해 냅니다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현재</a:t>
            </a:r>
            <a:r>
              <a:rPr lang="en-US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공정 능력 분석 함수 식이 입력되어 있는 매크로 시트에 측정 한 데이터를 </a:t>
            </a:r>
            <a:r>
              <a:rPr lang="ko-KR" altLang="en-US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재 입력 </a:t>
            </a:r>
            <a:r>
              <a:rPr lang="ko-KR" altLang="en-US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하여 </a:t>
            </a:r>
            <a:r>
              <a:rPr lang="ko-KR" altLang="en-US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공정능력지수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2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Cp,Cpk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ko-KR" altLang="en-US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산포 그래프</a:t>
            </a:r>
            <a:r>
              <a:rPr lang="ko-KR" altLang="en-US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만을 산출합니다</a:t>
            </a:r>
            <a:r>
              <a:rPr lang="en-US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특히 히스토그램을 보면 데이터의 분포가 잘 못되어 있음을 확인할 수 있습니다</a:t>
            </a:r>
            <a:r>
              <a:rPr lang="en-US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/>
              <a:t>이러한 보완 내용으로는</a:t>
            </a:r>
            <a:endParaRPr lang="en-US" altLang="ko-KR" sz="1200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/>
              <a:t>공정능력지수와 제대로 된 그래프 뿐만 아니라 공정성능지수</a:t>
            </a:r>
            <a:r>
              <a:rPr lang="en-US" altLang="ko-KR" sz="1200" baseline="0" dirty="0"/>
              <a:t>, </a:t>
            </a:r>
            <a:r>
              <a:rPr lang="ko-KR" altLang="en-US" sz="1200" baseline="0" dirty="0"/>
              <a:t>불량률을 추가적으로 출력하며</a:t>
            </a:r>
            <a:endParaRPr lang="en-US" altLang="ko-KR" sz="1200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/>
              <a:t>불편화 상수를 이용하여 더 정밀한 공정능력분석을 할 수 있게 했습니다</a:t>
            </a:r>
            <a:r>
              <a:rPr lang="en-US" altLang="ko-KR" sz="1200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841E4-3793-4212-A58A-C68DD33394E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077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측정시스템분석입니다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현재 기업은 모회사로부터의 증빙 제출을 위한 문서만을 구비하고 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실직적인 측정시스템분석을 진행 하고 있지 않다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동일금속은 작업자의 신뢰성을 확보하기 위해 측정시스템분석기능을 요구하고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이를 위해 프로젝트 산출물인 측정시스템분석을 기업에 도입하여 측정자의 신뢰성을 평가하였습니다만</a:t>
            </a:r>
            <a:endParaRPr lang="en-US" altLang="ko-KR" baseline="0" dirty="0"/>
          </a:p>
          <a:p>
            <a:r>
              <a:rPr lang="ko-KR" altLang="en-US" baseline="0" dirty="0"/>
              <a:t>분석결과 측정단위가 소수점 둘째 자릿수로 작거나 부품간의 변동이 반복성보다 낮아서 제대로 된 측정시스템 분석을 실시하지 못하고 있음을 확인하였습니다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이에 대해 동일금속에게 </a:t>
            </a:r>
            <a:r>
              <a:rPr lang="ko-KR" altLang="en-US" baseline="0" dirty="0" err="1"/>
              <a:t>계측기의</a:t>
            </a:r>
            <a:r>
              <a:rPr lang="ko-KR" altLang="en-US" baseline="0" dirty="0"/>
              <a:t> 측정단위를 조절하거나 측정할 부품들의 변동을 임의로 늘려주는 방법을 알려 제대로 된 측정시스템분석 결과를 해석할 수 있도록 하였습니다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841E4-3793-4212-A58A-C68DD33394E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077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프로젝트의 관리</a:t>
            </a:r>
            <a:r>
              <a:rPr lang="ko-KR" altLang="en-US" baseline="0" dirty="0"/>
              <a:t>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향후계획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일정계획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 분담 순으로 진행하겠습니다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418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검증입니다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우리가 개발한 </a:t>
            </a:r>
            <a:r>
              <a:rPr lang="en-US" altLang="ko-KR" dirty="0"/>
              <a:t>R</a:t>
            </a:r>
            <a:r>
              <a:rPr lang="en-US" altLang="ko-KR" baseline="0" dirty="0"/>
              <a:t> commander</a:t>
            </a:r>
            <a:r>
              <a:rPr lang="ko-KR" altLang="en-US" baseline="0" dirty="0"/>
              <a:t> 범용 품질관리도구는 </a:t>
            </a:r>
            <a:r>
              <a:rPr lang="ko-KR" altLang="en-US" baseline="0" dirty="0" err="1"/>
              <a:t>미니탭과</a:t>
            </a:r>
            <a:r>
              <a:rPr lang="ko-KR" altLang="en-US" baseline="0" dirty="0"/>
              <a:t> 결과가 일치하는지 확인하였고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Web application</a:t>
            </a:r>
            <a:r>
              <a:rPr lang="ko-KR" altLang="en-US" baseline="0" dirty="0"/>
              <a:t>은 동일금속 규모상 통계적 방법으로 검정하지 못하는 대신에</a:t>
            </a:r>
            <a:endParaRPr lang="en-US" altLang="ko-KR" baseline="0" dirty="0"/>
          </a:p>
          <a:p>
            <a:r>
              <a:rPr lang="ko-KR" altLang="en-US" baseline="0" dirty="0"/>
              <a:t>품질관리 담당자에게 만족도조사를 실시했습니다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738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업무분담 및 최종 산출물입니다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2419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4185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936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901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일정계획입니다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95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프로젝트의 개요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1678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</a:t>
            </a:r>
            <a:r>
              <a:rPr lang="en-US" altLang="ko-KR" dirty="0"/>
              <a:t>“</a:t>
            </a:r>
            <a:r>
              <a:rPr lang="ko-KR" altLang="en-US" dirty="0"/>
              <a:t>그것이 </a:t>
            </a:r>
            <a:r>
              <a:rPr lang="en-US" altLang="ko-KR" dirty="0"/>
              <a:t>R</a:t>
            </a:r>
            <a:r>
              <a:rPr lang="ko-KR" altLang="en-US" dirty="0" err="1"/>
              <a:t>고싶다</a:t>
            </a:r>
            <a:r>
              <a:rPr lang="en-US" altLang="ko-KR" dirty="0"/>
              <a:t>” </a:t>
            </a:r>
            <a:r>
              <a:rPr lang="ko-KR" altLang="en-US" dirty="0"/>
              <a:t>의 진행발표를 마치겠습니다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3447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603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3499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4851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375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2230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767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226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956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589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지적사항을</a:t>
            </a:r>
            <a:r>
              <a:rPr lang="ko-KR" altLang="en-US" baseline="0" dirty="0"/>
              <a:t> 크게 두 가지 관점으로 나눠 보았습니다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첫째</a:t>
            </a:r>
            <a:r>
              <a:rPr lang="en-US" altLang="ko-KR" baseline="0" dirty="0"/>
              <a:t>, “R Plug-in</a:t>
            </a:r>
            <a:r>
              <a:rPr lang="ko-KR" altLang="en-US" baseline="0" dirty="0"/>
              <a:t>패키지</a:t>
            </a:r>
            <a:r>
              <a:rPr lang="en-US" altLang="ko-KR" baseline="0" dirty="0"/>
              <a:t>” </a:t>
            </a:r>
            <a:r>
              <a:rPr lang="ko-KR" altLang="en-US" baseline="0" dirty="0"/>
              <a:t>개발만으로는 프로젝트의 범위가 좁기 때문에 </a:t>
            </a:r>
            <a:r>
              <a:rPr lang="en-US" altLang="ko-KR" baseline="0" dirty="0"/>
              <a:t>“</a:t>
            </a:r>
            <a:r>
              <a:rPr lang="ko-KR" altLang="en-US" baseline="0" dirty="0"/>
              <a:t>기업활용도를 높이기 위한 시스템적 방안 제공 필요</a:t>
            </a:r>
            <a:r>
              <a:rPr lang="en-US" altLang="ko-KR" baseline="0" dirty="0"/>
              <a:t>”</a:t>
            </a:r>
            <a:r>
              <a:rPr lang="ko-KR" altLang="en-US" baseline="0" dirty="0"/>
              <a:t>라는 </a:t>
            </a:r>
            <a:r>
              <a:rPr lang="ko-KR" altLang="en-US" baseline="0" dirty="0" err="1"/>
              <a:t>지적사항에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ko-KR" altLang="en-US" baseline="0" dirty="0"/>
              <a:t>저희는 동일금속 품질부서 담당자가 필요로 하는 </a:t>
            </a:r>
            <a:r>
              <a:rPr lang="en-US" altLang="ko-KR" baseline="0" dirty="0"/>
              <a:t>(</a:t>
            </a:r>
            <a:r>
              <a:rPr lang="ko-KR" altLang="en-US" baseline="0" dirty="0"/>
              <a:t>즉</a:t>
            </a:r>
            <a:r>
              <a:rPr lang="en-US" altLang="ko-KR" baseline="0" dirty="0"/>
              <a:t>, </a:t>
            </a:r>
            <a:r>
              <a:rPr lang="ko-KR" altLang="en-US" baseline="0" dirty="0"/>
              <a:t>동일금속에 </a:t>
            </a:r>
            <a:r>
              <a:rPr lang="en-US" altLang="ko-KR" baseline="0" dirty="0"/>
              <a:t>Customize</a:t>
            </a:r>
            <a:r>
              <a:rPr lang="ko-KR" altLang="en-US" baseline="0" dirty="0"/>
              <a:t>화 된</a:t>
            </a:r>
            <a:r>
              <a:rPr lang="en-US" altLang="ko-KR" baseline="0" dirty="0"/>
              <a:t>)</a:t>
            </a:r>
            <a:r>
              <a:rPr lang="ko-KR" altLang="en-US" baseline="0" dirty="0"/>
              <a:t>기능을 </a:t>
            </a:r>
            <a:r>
              <a:rPr lang="en-US" altLang="ko-KR" baseline="0" dirty="0"/>
              <a:t>R-web application</a:t>
            </a:r>
            <a:r>
              <a:rPr lang="ko-KR" altLang="en-US" baseline="0" dirty="0"/>
              <a:t>로 구축하였으며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본 프로젝트에서 제작한 </a:t>
            </a:r>
            <a:r>
              <a:rPr lang="ko-KR" altLang="en-US" baseline="0" dirty="0" err="1"/>
              <a:t>패키지외에도</a:t>
            </a:r>
            <a:endParaRPr lang="en-US" altLang="ko-KR" baseline="0" dirty="0"/>
          </a:p>
          <a:p>
            <a:r>
              <a:rPr lang="ko-KR" altLang="en-US" baseline="0" dirty="0"/>
              <a:t>필요로 하는 분석기능을 추가 제공하였습니다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둘째</a:t>
            </a:r>
            <a:r>
              <a:rPr lang="en-US" altLang="ko-KR" baseline="0" dirty="0"/>
              <a:t>, “</a:t>
            </a:r>
            <a:r>
              <a:rPr lang="ko-KR" altLang="en-US" baseline="0" dirty="0"/>
              <a:t>개발 패키지의 검증에 대한 합리적인 방안 마련 부족</a:t>
            </a:r>
            <a:r>
              <a:rPr lang="en-US" altLang="ko-KR" baseline="0" dirty="0"/>
              <a:t>”</a:t>
            </a:r>
            <a:r>
              <a:rPr lang="ko-KR" altLang="en-US" baseline="0" dirty="0"/>
              <a:t>이라는 </a:t>
            </a:r>
            <a:r>
              <a:rPr lang="ko-KR" altLang="en-US" baseline="0" dirty="0" err="1"/>
              <a:t>지적사항에</a:t>
            </a:r>
            <a:endParaRPr lang="en-US" altLang="ko-KR" baseline="0" dirty="0"/>
          </a:p>
          <a:p>
            <a:r>
              <a:rPr lang="ko-KR" altLang="en-US" dirty="0"/>
              <a:t>자체적으로 개발한 </a:t>
            </a:r>
            <a:r>
              <a:rPr lang="en-US" altLang="ko-KR" dirty="0"/>
              <a:t>“R</a:t>
            </a:r>
            <a:r>
              <a:rPr lang="en-US" altLang="ko-KR" baseline="0" dirty="0"/>
              <a:t> plug-in </a:t>
            </a:r>
            <a:r>
              <a:rPr lang="ko-KR" altLang="en-US" baseline="0" dirty="0"/>
              <a:t>패키지</a:t>
            </a:r>
            <a:r>
              <a:rPr lang="en-US" altLang="ko-KR" baseline="0" dirty="0"/>
              <a:t>”</a:t>
            </a:r>
            <a:r>
              <a:rPr lang="ko-KR" altLang="en-US" baseline="0" dirty="0"/>
              <a:t>의 결과값과 </a:t>
            </a:r>
            <a:r>
              <a:rPr lang="ko-KR" altLang="en-US" baseline="0" dirty="0" err="1"/>
              <a:t>미니탭</a:t>
            </a:r>
            <a:r>
              <a:rPr lang="ko-KR" altLang="en-US" baseline="0" dirty="0"/>
              <a:t> 결과값이 동일한지 확인하는 방법과</a:t>
            </a:r>
            <a:r>
              <a:rPr lang="en-US" altLang="ko-KR" baseline="0" dirty="0"/>
              <a:t>,</a:t>
            </a:r>
          </a:p>
          <a:p>
            <a:r>
              <a:rPr lang="en-US" altLang="ko-KR" baseline="0" dirty="0"/>
              <a:t>R-Web application</a:t>
            </a:r>
            <a:r>
              <a:rPr lang="ko-KR" altLang="en-US" baseline="0" dirty="0"/>
              <a:t>은 사용자 만족도를 조사해 검증하였습니다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4671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4296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888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888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888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888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888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295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8210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7384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676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현재 </a:t>
            </a:r>
            <a:r>
              <a:rPr lang="en-US" altLang="ko-KR" baseline="0" dirty="0"/>
              <a:t>R</a:t>
            </a:r>
            <a:r>
              <a:rPr lang="ko-KR" altLang="en-US" baseline="0" dirty="0"/>
              <a:t>은 통계적 품질관리라는 도구로 이용하기에는 신뢰성과 편리성이 많이 떨어집니다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저희 프로젝트에서는 신뢰성과 사용의 편리성을 높이기 위한 방안으로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“R commander”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찾았습니다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통계적 품질관리 내에서 추가적으로 필요로 하는 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공정능력분석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측정시스템분석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샘플링검사 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플러그인 패키지를 만들었습니다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단순한 패키지 개발뿐만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아니라 우리가 보완한 패키지를 활용하여  동일금속을 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Customizing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Web-application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만들었습니다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4475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3061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7997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0425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9759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534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프로젝트의 내용입니다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165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기존 </a:t>
            </a:r>
            <a:r>
              <a:rPr lang="en-US" altLang="ko-KR" baseline="0" dirty="0"/>
              <a:t>R</a:t>
            </a:r>
            <a:r>
              <a:rPr lang="ko-KR" altLang="en-US" baseline="0" dirty="0"/>
              <a:t>의 환경은 </a:t>
            </a:r>
            <a:r>
              <a:rPr lang="ko-KR" altLang="en-US" baseline="0" dirty="0" err="1"/>
              <a:t>오픈소스이므로</a:t>
            </a:r>
            <a:r>
              <a:rPr lang="ko-KR" altLang="en-US" baseline="0" dirty="0"/>
              <a:t> 같은 분석을 하는 패키지들이 중복으로 존재하며 직접 코딩 기반의 통계분석 도구입니다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이러한 환경에 의하여 </a:t>
            </a:r>
            <a:r>
              <a:rPr lang="ko-KR" altLang="en-US" b="1" baseline="0" dirty="0"/>
              <a:t>일관성 없는 문법</a:t>
            </a:r>
            <a:r>
              <a:rPr lang="en-US" altLang="ko-KR" b="1" baseline="0" dirty="0"/>
              <a:t>, </a:t>
            </a:r>
            <a:r>
              <a:rPr lang="ko-KR" altLang="en-US" b="1" baseline="0" dirty="0"/>
              <a:t>너무 많은 명령어</a:t>
            </a:r>
            <a:r>
              <a:rPr lang="en-US" altLang="ko-KR" b="1" baseline="0" dirty="0"/>
              <a:t>, </a:t>
            </a:r>
            <a:r>
              <a:rPr lang="ko-KR" altLang="en-US" b="1" baseline="0" dirty="0"/>
              <a:t>다양한 데이터 구조</a:t>
            </a:r>
            <a:r>
              <a:rPr lang="en-US" altLang="ko-KR" b="1" baseline="0" dirty="0"/>
              <a:t>, </a:t>
            </a:r>
            <a:r>
              <a:rPr lang="ko-KR" altLang="en-US" b="1" baseline="0" dirty="0"/>
              <a:t>신뢰성 부족</a:t>
            </a:r>
            <a:r>
              <a:rPr lang="ko-KR" altLang="en-US" baseline="0" dirty="0"/>
              <a:t> 이라는 문제점들이 존재합니다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문제점의 해결 방안으로 저희는 </a:t>
            </a:r>
            <a:r>
              <a:rPr lang="en-US" altLang="ko-KR" baseline="0" dirty="0"/>
              <a:t>GUI</a:t>
            </a:r>
            <a:r>
              <a:rPr lang="ko-KR" altLang="en-US" baseline="0" dirty="0"/>
              <a:t>의</a:t>
            </a:r>
            <a:r>
              <a:rPr lang="en-US" altLang="ko-KR" baseline="0" dirty="0"/>
              <a:t> </a:t>
            </a:r>
            <a:r>
              <a:rPr lang="ko-KR" altLang="en-US" baseline="0" dirty="0"/>
              <a:t>편리성을 고려한 </a:t>
            </a:r>
            <a:r>
              <a:rPr lang="en-US" altLang="ko-KR" baseline="0" dirty="0"/>
              <a:t>R commander</a:t>
            </a:r>
            <a:r>
              <a:rPr lang="ko-KR" altLang="en-US" baseline="0" dirty="0"/>
              <a:t>로 통계적 품질관리를 위한 기능들을 개발하였으며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이를 위해 </a:t>
            </a:r>
            <a:r>
              <a:rPr lang="en-US" altLang="ko-KR" baseline="0" dirty="0"/>
              <a:t>, </a:t>
            </a:r>
            <a:r>
              <a:rPr lang="ko-KR" altLang="en-US" baseline="0" dirty="0"/>
              <a:t>독자적으로 만든 </a:t>
            </a:r>
            <a:r>
              <a:rPr lang="en-US" altLang="ko-KR" baseline="0" dirty="0"/>
              <a:t>5</a:t>
            </a:r>
            <a:r>
              <a:rPr lang="ko-KR" altLang="en-US" baseline="0" dirty="0"/>
              <a:t>단계 개발 프로세스를 적용해 프로젝트를 진행하였습니다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901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플러그인 패키지 개발프로세스입니다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첫째</a:t>
            </a:r>
            <a:r>
              <a:rPr lang="en-US" altLang="ko-KR" baseline="0" dirty="0"/>
              <a:t>, </a:t>
            </a:r>
            <a:r>
              <a:rPr lang="ko-KR" altLang="en-US" baseline="0" dirty="0"/>
              <a:t>품질관련</a:t>
            </a:r>
            <a:r>
              <a:rPr lang="en-US" altLang="ko-KR" baseline="0" dirty="0"/>
              <a:t>R</a:t>
            </a:r>
            <a:r>
              <a:rPr lang="ko-KR" altLang="en-US" baseline="0" dirty="0"/>
              <a:t>패키지 조사를 시작으로</a:t>
            </a:r>
            <a:endParaRPr lang="en-US" altLang="ko-KR" baseline="0" dirty="0"/>
          </a:p>
          <a:p>
            <a:r>
              <a:rPr lang="ko-KR" altLang="en-US" baseline="0" dirty="0"/>
              <a:t>함수 기능 조사 및 검증</a:t>
            </a:r>
            <a:endParaRPr lang="en-US" altLang="ko-KR" baseline="0" dirty="0"/>
          </a:p>
          <a:p>
            <a:r>
              <a:rPr lang="ko-KR" altLang="en-US" baseline="0" dirty="0"/>
              <a:t>패키지 활용 및 구축</a:t>
            </a:r>
            <a:endParaRPr lang="en-US" altLang="ko-KR" baseline="0" dirty="0"/>
          </a:p>
          <a:p>
            <a:r>
              <a:rPr lang="en-US" altLang="ko-KR" baseline="0" dirty="0"/>
              <a:t>UI</a:t>
            </a:r>
            <a:r>
              <a:rPr lang="ko-KR" altLang="en-US" baseline="0" dirty="0"/>
              <a:t>설계 및 구현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마지막으로 </a:t>
            </a:r>
            <a:r>
              <a:rPr lang="en-US" altLang="ko-KR" baseline="0" dirty="0"/>
              <a:t>Plug-in</a:t>
            </a:r>
            <a:r>
              <a:rPr lang="ko-KR" altLang="en-US" baseline="0" dirty="0"/>
              <a:t>패키지 구축단계를 통해 패키지를 제작했습니다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901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/>
              <a:t>R</a:t>
            </a:r>
            <a:r>
              <a:rPr lang="ko-KR" altLang="en-US" dirty="0"/>
              <a:t>에 공식적으로 존재하는 패키지는 좌측 표와 같이 총 </a:t>
            </a:r>
            <a:r>
              <a:rPr lang="en-US" altLang="ko-KR" dirty="0"/>
              <a:t>10,281</a:t>
            </a:r>
            <a:r>
              <a:rPr lang="ko-KR" altLang="en-US" dirty="0"/>
              <a:t>개이며</a:t>
            </a:r>
            <a:r>
              <a:rPr lang="en-US" altLang="ko-KR" dirty="0"/>
              <a:t>,  </a:t>
            </a:r>
            <a:r>
              <a:rPr lang="ko-KR" altLang="en-US" dirty="0"/>
              <a:t>그 중 품질 관련</a:t>
            </a:r>
            <a:r>
              <a:rPr lang="ko-KR" altLang="en-US" baseline="0" dirty="0"/>
              <a:t> </a:t>
            </a:r>
            <a:r>
              <a:rPr lang="ko-KR" altLang="en-US" dirty="0"/>
              <a:t>패키지는 오른쪽에 있는 표와 같습니다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</a:p>
          <a:p>
            <a:r>
              <a:rPr lang="ko-KR" altLang="en-US" baseline="0" dirty="0"/>
              <a:t>패키지를 구축하는 과정에 있어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기능 중복 및 불 필요한 개발을 방지하기 위해 </a:t>
            </a:r>
            <a:r>
              <a:rPr lang="en-US" altLang="ko-KR" baseline="0" dirty="0"/>
              <a:t>R </a:t>
            </a:r>
            <a:r>
              <a:rPr lang="ko-KR" altLang="en-US" baseline="0" dirty="0"/>
              <a:t>패키지 현황 조사에 상당한 노력을 기울였습니다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그 결과 본 프로젝트에서 다루는 공정능력분석</a:t>
            </a:r>
            <a:r>
              <a:rPr lang="en-US" altLang="ko-KR" baseline="0" dirty="0"/>
              <a:t>, </a:t>
            </a:r>
            <a:r>
              <a:rPr lang="ko-KR" altLang="en-US" baseline="0" dirty="0"/>
              <a:t>측정시스템분석</a:t>
            </a:r>
            <a:r>
              <a:rPr lang="en-US" altLang="ko-KR" baseline="0" dirty="0"/>
              <a:t>, </a:t>
            </a:r>
            <a:r>
              <a:rPr lang="ko-KR" altLang="en-US" baseline="0" dirty="0"/>
              <a:t>샘플링 검사와 관련된 패키지는 총 </a:t>
            </a:r>
            <a:r>
              <a:rPr lang="en-US" altLang="ko-KR" baseline="0" dirty="0"/>
              <a:t>6</a:t>
            </a:r>
            <a:r>
              <a:rPr lang="ko-KR" altLang="en-US" baseline="0" dirty="0"/>
              <a:t>개가 있음을 확인하였습니다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841E4-3793-4212-A58A-C68DD33394E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217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FB0A0-5C61-4CFA-B542-617356C56B7B}" type="datetime1">
              <a:rPr lang="ko-KR" altLang="en-US" smtClean="0"/>
              <a:pPr/>
              <a:t>2017-06-05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4D42C-B0E2-4EED-BF19-E5A51456E6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139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469-B945-456E-A49D-14444B935225}" type="datetime1">
              <a:rPr lang="ko-KR" altLang="en-US" smtClean="0"/>
              <a:pPr/>
              <a:t>2017-06-05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4D42C-B0E2-4EED-BF19-E5A51456E6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608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6E58-0693-43E4-A34C-EFE1161E7EE6}" type="datetime1">
              <a:rPr lang="ko-KR" altLang="en-US" smtClean="0"/>
              <a:pPr/>
              <a:t>2017-06-05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4D42C-B0E2-4EED-BF19-E5A51456E6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10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6E2DF-3B6F-41CC-95FC-5C247ED45A89}" type="datetime1">
              <a:rPr lang="ko-KR" altLang="en-US" smtClean="0"/>
              <a:pPr/>
              <a:t>2017-06-05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4D42C-B0E2-4EED-BF19-E5A51456E6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566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B7584-7142-405A-970A-67EEC30E94CF}" type="datetime1">
              <a:rPr lang="ko-KR" altLang="en-US" smtClean="0"/>
              <a:pPr/>
              <a:t>2017-06-05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4D42C-B0E2-4EED-BF19-E5A51456E6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30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6A316-54EC-4684-938B-CC12150F9289}" type="datetime1">
              <a:rPr lang="ko-KR" altLang="en-US" smtClean="0"/>
              <a:pPr/>
              <a:t>2017-06-05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4D42C-B0E2-4EED-BF19-E5A51456E6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829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90BFC-8ADB-4144-BCB3-1489BD8EAD3C}" type="datetime1">
              <a:rPr lang="ko-KR" altLang="en-US" smtClean="0"/>
              <a:pPr/>
              <a:t>2017-06-05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4D42C-B0E2-4EED-BF19-E5A51456E6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720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0FDB2-D146-45E9-B34E-189E52A49B67}" type="datetime1">
              <a:rPr lang="ko-KR" altLang="en-US" smtClean="0"/>
              <a:pPr/>
              <a:t>2017-06-05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4D42C-B0E2-4EED-BF19-E5A51456E6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3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8CC3-FBBD-4B07-9719-583F94EADBED}" type="datetime1">
              <a:rPr lang="ko-KR" altLang="en-US" smtClean="0"/>
              <a:pPr/>
              <a:t>2017-06-05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4D42C-B0E2-4EED-BF19-E5A51456E6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7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75D03-47AA-4C86-B282-71840D12994D}" type="datetime1">
              <a:rPr lang="ko-KR" altLang="en-US" smtClean="0"/>
              <a:pPr/>
              <a:t>2017-06-05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4D42C-B0E2-4EED-BF19-E5A51456E6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492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8391B-3A64-409C-BDAF-8C3E69CC86C5}" type="datetime1">
              <a:rPr lang="ko-KR" altLang="en-US" smtClean="0"/>
              <a:pPr/>
              <a:t>2017-06-05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4D42C-B0E2-4EED-BF19-E5A51456E6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80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E26A4-D3B3-4677-AE25-ECDBA2918F22}" type="datetime1">
              <a:rPr lang="ko-KR" altLang="en-US" smtClean="0"/>
              <a:pPr/>
              <a:t>2017-06-05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4D42C-B0E2-4EED-BF19-E5A51456E6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902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nitab.com/ko-kr/minitab/17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rystalball.co.kr/minitab/images/Control_Charts_kor.pdf" TargetMode="External"/><Relationship Id="rId5" Type="http://schemas.openxmlformats.org/officeDocument/2006/relationships/hyperlink" Target="http://www.minitab.co.kr/minitab/images/measurement_system_analysis_kor.pdf" TargetMode="External"/><Relationship Id="rId4" Type="http://schemas.openxmlformats.org/officeDocument/2006/relationships/hyperlink" Target="http://www.minitab.co.kr/minitab/images/capability_analysis_kor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64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emf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/>
        </p:nvSpPr>
        <p:spPr>
          <a:xfrm rot="10800000">
            <a:off x="6419364" y="4700316"/>
            <a:ext cx="1849887" cy="504056"/>
          </a:xfrm>
          <a:prstGeom prst="triangle">
            <a:avLst/>
          </a:prstGeom>
          <a:solidFill>
            <a:srgbClr val="FFFF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152564" y="5252134"/>
            <a:ext cx="388843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      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201202856 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이해중 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(PM)</a:t>
            </a:r>
            <a:b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201402308 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이상인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201402735 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이홍재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201400353 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김동민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201300295 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김근우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AutoShape 8" descr="감사원에 대한 이미지 검색결과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7" name="AutoShape 12" descr="감사원에 대한 이미지 검색결과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294416" y="2651949"/>
            <a:ext cx="65495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품질 관리를 위한</a:t>
            </a:r>
            <a:endParaRPr lang="en-US" altLang="ko-KR" sz="3200" b="1" dirty="0">
              <a:solidFill>
                <a:srgbClr val="00206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20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 commander </a:t>
            </a:r>
          </a:p>
          <a:p>
            <a:pPr algn="ctr"/>
            <a:r>
              <a:rPr lang="en-US" altLang="ko-KR" sz="320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Plug-in Packages </a:t>
            </a:r>
            <a:r>
              <a:rPr lang="ko-KR" altLang="en-US" sz="320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</a:t>
            </a:r>
            <a:endParaRPr lang="en-US" altLang="ko-KR" sz="3200" b="1" dirty="0">
              <a:solidFill>
                <a:srgbClr val="00206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5" name="직선 연결선 34"/>
          <p:cNvCxnSpPr>
            <a:cxnSpLocks/>
          </p:cNvCxnSpPr>
          <p:nvPr/>
        </p:nvCxnSpPr>
        <p:spPr>
          <a:xfrm flipH="1">
            <a:off x="6156176" y="5252134"/>
            <a:ext cx="2376264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072325" y="2203945"/>
            <a:ext cx="6993777" cy="25200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2017-1</a:t>
            </a:r>
            <a:r>
              <a:rPr lang="ko-KR" altLang="en-US" b="1" dirty="0">
                <a:solidFill>
                  <a:schemeClr val="bg1"/>
                </a:solidFill>
              </a:rPr>
              <a:t>학기 졸업 프로젝트 최종 발표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10824" y="4831555"/>
            <a:ext cx="1926214" cy="137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그것이 </a:t>
            </a:r>
            <a:r>
              <a:rPr lang="en-US" altLang="ko-KR" b="1" i="1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</a:t>
            </a:r>
            <a:r>
              <a:rPr lang="ko-KR" altLang="en-US" b="1" i="1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 싶다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3A4D42C-B0E2-4EED-BF19-E5A51456E6AD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cxnSp>
        <p:nvCxnSpPr>
          <p:cNvPr id="12" name="직선 연결선 11"/>
          <p:cNvCxnSpPr>
            <a:cxnSpLocks/>
          </p:cNvCxnSpPr>
          <p:nvPr/>
        </p:nvCxnSpPr>
        <p:spPr>
          <a:xfrm flipH="1">
            <a:off x="6156367" y="6430130"/>
            <a:ext cx="2376264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26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3581" y="436602"/>
            <a:ext cx="4732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2.4</a:t>
            </a:r>
            <a:r>
              <a:rPr lang="en-US" altLang="ko-KR" sz="2000" b="1" dirty="0"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공정능력분석</a:t>
            </a:r>
            <a:r>
              <a:rPr lang="en-US" altLang="ko-KR" sz="2000" b="1" dirty="0">
                <a:latin typeface="+mn-ea"/>
              </a:rPr>
              <a:t>(PCA) </a:t>
            </a:r>
            <a:r>
              <a:rPr lang="ko-KR" altLang="en-US" sz="2000" b="1" dirty="0">
                <a:latin typeface="+mn-ea"/>
              </a:rPr>
              <a:t>패키지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860032" y="411136"/>
            <a:ext cx="4118539" cy="309452"/>
            <a:chOff x="5016145" y="536845"/>
            <a:chExt cx="3470989" cy="309452"/>
          </a:xfrm>
        </p:grpSpPr>
        <p:grpSp>
          <p:nvGrpSpPr>
            <p:cNvPr id="20" name="그룹 19"/>
            <p:cNvGrpSpPr/>
            <p:nvPr/>
          </p:nvGrpSpPr>
          <p:grpSpPr>
            <a:xfrm>
              <a:off x="5016145" y="538520"/>
              <a:ext cx="1299143" cy="307777"/>
              <a:chOff x="5296734" y="105856"/>
              <a:chExt cx="1111964" cy="307777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5296734" y="105856"/>
                <a:ext cx="11119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프로젝트 개요</a:t>
                </a:r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6251633" y="157800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/>
            <p:cNvGrpSpPr/>
            <p:nvPr/>
          </p:nvGrpSpPr>
          <p:grpSpPr>
            <a:xfrm>
              <a:off x="6066681" y="538220"/>
              <a:ext cx="1033760" cy="307777"/>
              <a:chOff x="5472588" y="100721"/>
              <a:chExt cx="884822" cy="307777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5472588" y="100721"/>
                <a:ext cx="884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1400" b="1" dirty="0">
                    <a:solidFill>
                      <a:schemeClr val="tx2"/>
                    </a:solidFill>
                    <a:latin typeface="나눔바른고딕" pitchFamily="50" charset="-127"/>
                    <a:ea typeface="나눔바른고딕" pitchFamily="50" charset="-127"/>
                  </a:rPr>
                  <a:t>프로젝트 내용</a:t>
                </a:r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>
                <a:off x="6342956" y="152965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7079875" y="537920"/>
              <a:ext cx="407283" cy="307777"/>
              <a:chOff x="5722518" y="125758"/>
              <a:chExt cx="348604" cy="307777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722518" y="125758"/>
                <a:ext cx="3367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활용</a:t>
                </a:r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6071122" y="171646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7487149" y="536845"/>
              <a:ext cx="999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A3227A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프로젝트 관리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903468"/>
            <a:ext cx="971600" cy="2139714"/>
            <a:chOff x="-2536712" y="1837043"/>
            <a:chExt cx="971600" cy="2139714"/>
          </a:xfrm>
        </p:grpSpPr>
        <p:sp>
          <p:nvSpPr>
            <p:cNvPr id="47" name="오각형 46"/>
            <p:cNvSpPr/>
            <p:nvPr/>
          </p:nvSpPr>
          <p:spPr>
            <a:xfrm>
              <a:off x="-2536712" y="1837043"/>
              <a:ext cx="971600" cy="419843"/>
            </a:xfrm>
            <a:prstGeom prst="homePlat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패키지 조사</a:t>
              </a:r>
            </a:p>
          </p:txBody>
        </p:sp>
        <p:sp>
          <p:nvSpPr>
            <p:cNvPr id="48" name="오각형 47"/>
            <p:cNvSpPr/>
            <p:nvPr/>
          </p:nvSpPr>
          <p:spPr>
            <a:xfrm>
              <a:off x="-2536712" y="2279548"/>
              <a:ext cx="971600" cy="419843"/>
            </a:xfrm>
            <a:prstGeom prst="homePlate">
              <a:avLst/>
            </a:prstGeom>
            <a:solidFill>
              <a:srgbClr val="FFC00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function </a:t>
              </a:r>
            </a:p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검증</a:t>
              </a:r>
            </a:p>
          </p:txBody>
        </p:sp>
        <p:sp>
          <p:nvSpPr>
            <p:cNvPr id="51" name="오각형 50"/>
            <p:cNvSpPr/>
            <p:nvPr/>
          </p:nvSpPr>
          <p:spPr>
            <a:xfrm>
              <a:off x="-2536712" y="2699391"/>
              <a:ext cx="971600" cy="419843"/>
            </a:xfrm>
            <a:prstGeom prst="homePlate">
              <a:avLst/>
            </a:prstGeom>
            <a:solidFill>
              <a:srgbClr val="FFC00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패키지 활용 및 구축</a:t>
              </a:r>
            </a:p>
          </p:txBody>
        </p:sp>
        <p:sp>
          <p:nvSpPr>
            <p:cNvPr id="52" name="오각형 51"/>
            <p:cNvSpPr/>
            <p:nvPr/>
          </p:nvSpPr>
          <p:spPr>
            <a:xfrm>
              <a:off x="-2536712" y="3137071"/>
              <a:ext cx="971600" cy="419843"/>
            </a:xfrm>
            <a:prstGeom prst="homePlat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UI </a:t>
              </a:r>
              <a:r>
                <a:rPr lang="ko-KR" altLang="en-US" sz="1000" b="1" dirty="0"/>
                <a:t>설계 및 구현</a:t>
              </a:r>
            </a:p>
          </p:txBody>
        </p:sp>
        <p:sp>
          <p:nvSpPr>
            <p:cNvPr id="53" name="오각형 52"/>
            <p:cNvSpPr/>
            <p:nvPr/>
          </p:nvSpPr>
          <p:spPr>
            <a:xfrm>
              <a:off x="-2536712" y="3556914"/>
              <a:ext cx="971600" cy="419843"/>
            </a:xfrm>
            <a:prstGeom prst="homePlat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Plug-in</a:t>
              </a:r>
            </a:p>
            <a:p>
              <a:pPr algn="ctr"/>
              <a:r>
                <a:rPr lang="ko-KR" altLang="en-US" sz="1000" b="1" dirty="0"/>
                <a:t>패키지 구축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340924" y="1625964"/>
            <a:ext cx="7272808" cy="461441"/>
            <a:chOff x="1331640" y="1043804"/>
            <a:chExt cx="7272808" cy="461441"/>
          </a:xfrm>
        </p:grpSpPr>
        <p:sp>
          <p:nvSpPr>
            <p:cNvPr id="42" name="직사각형 41"/>
            <p:cNvSpPr/>
            <p:nvPr/>
          </p:nvSpPr>
          <p:spPr>
            <a:xfrm>
              <a:off x="1331640" y="1043804"/>
              <a:ext cx="1872208" cy="46144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본 프로젝트 </a:t>
              </a:r>
              <a:r>
                <a:rPr lang="en-US" altLang="ko-KR" sz="1200" b="1" dirty="0"/>
                <a:t>function()</a:t>
              </a:r>
              <a:endParaRPr lang="ko-KR" altLang="en-US" sz="1200" b="1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626943" y="1043804"/>
              <a:ext cx="1890113" cy="46144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활용한 </a:t>
              </a:r>
              <a:endParaRPr lang="en-US" altLang="ko-KR" sz="1200" b="1" dirty="0"/>
            </a:p>
            <a:p>
              <a:pPr algn="ctr"/>
              <a:r>
                <a:rPr lang="en-US" altLang="ko-KR" sz="1100" b="1" dirty="0"/>
                <a:t>&lt;R </a:t>
              </a:r>
              <a:r>
                <a:rPr lang="ko-KR" altLang="en-US" sz="1100" b="1" dirty="0"/>
                <a:t>패키지</a:t>
              </a:r>
              <a:r>
                <a:rPr lang="en-US" altLang="ko-KR" sz="1100" b="1" dirty="0"/>
                <a:t>&gt;</a:t>
              </a:r>
              <a:r>
                <a:rPr lang="ko-KR" altLang="en-US" sz="1100" b="1" dirty="0"/>
                <a:t> 및 </a:t>
              </a:r>
              <a:r>
                <a:rPr lang="en-US" altLang="ko-KR" sz="1100" b="1" dirty="0"/>
                <a:t>function()</a:t>
              </a:r>
              <a:endParaRPr lang="ko-KR" altLang="en-US" sz="1100" b="1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796136" y="1043804"/>
              <a:ext cx="2808312" cy="46144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보완 내용</a:t>
              </a: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1340924" y="2240171"/>
            <a:ext cx="1872208" cy="72608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rgbClr val="FF0000"/>
                </a:solidFill>
              </a:rPr>
              <a:t>pca.normdist</a:t>
            </a:r>
            <a:r>
              <a:rPr lang="en-US" altLang="ko-KR" sz="1200" dirty="0">
                <a:solidFill>
                  <a:srgbClr val="FF0000"/>
                </a:solidFill>
              </a:rPr>
              <a:t>()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정규분포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340924" y="3167045"/>
            <a:ext cx="1872208" cy="72608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rgbClr val="FF0000"/>
                </a:solidFill>
              </a:rPr>
              <a:t>pca.withBet</a:t>
            </a:r>
            <a:r>
              <a:rPr lang="en-US" altLang="ko-KR" sz="1200" b="1" dirty="0">
                <a:solidFill>
                  <a:srgbClr val="FF0000"/>
                </a:solidFill>
              </a:rPr>
              <a:t>()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군간</a:t>
            </a:r>
            <a:r>
              <a:rPr lang="en-US" altLang="ko-KR" sz="1200" b="1" dirty="0">
                <a:solidFill>
                  <a:srgbClr val="FF0000"/>
                </a:solidFill>
              </a:rPr>
              <a:t>/</a:t>
            </a:r>
            <a:r>
              <a:rPr lang="ko-KR" altLang="en-US" sz="1200" b="1" dirty="0">
                <a:solidFill>
                  <a:srgbClr val="FF0000"/>
                </a:solidFill>
              </a:rPr>
              <a:t>군내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340924" y="4060243"/>
            <a:ext cx="1872208" cy="72608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pca.noNorm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비정규분포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337638" y="5907193"/>
            <a:ext cx="1872208" cy="72608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rgbClr val="FF0000"/>
                </a:solidFill>
              </a:rPr>
              <a:t>pca.poi</a:t>
            </a:r>
            <a:r>
              <a:rPr lang="en-US" altLang="ko-KR" sz="1200" b="1" dirty="0">
                <a:solidFill>
                  <a:srgbClr val="FF0000"/>
                </a:solidFill>
              </a:rPr>
              <a:t>()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 err="1">
                <a:solidFill>
                  <a:srgbClr val="FF0000"/>
                </a:solidFill>
              </a:rPr>
              <a:t>포아송분포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337638" y="4989930"/>
            <a:ext cx="1872208" cy="72608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rgbClr val="FF0000"/>
                </a:solidFill>
              </a:rPr>
              <a:t>pca.bino</a:t>
            </a:r>
            <a:r>
              <a:rPr lang="en-US" altLang="ko-KR" sz="1200" b="1" dirty="0">
                <a:solidFill>
                  <a:srgbClr val="FF0000"/>
                </a:solidFill>
              </a:rPr>
              <a:t>()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이항분포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636227" y="2240171"/>
            <a:ext cx="1890113" cy="72608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en-US" altLang="ko-KR" sz="1200" b="1" dirty="0" err="1">
                <a:solidFill>
                  <a:schemeClr val="tx1"/>
                </a:solidFill>
              </a:rPr>
              <a:t>qualityTools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sd.R</a:t>
            </a:r>
            <a:r>
              <a:rPr lang="en-US" altLang="ko-KR" sz="1200" b="1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sd.S</a:t>
            </a:r>
            <a:r>
              <a:rPr lang="en-US" altLang="ko-KR" sz="1200" b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3636227" y="3167045"/>
            <a:ext cx="1890113" cy="72608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3636227" y="4053825"/>
            <a:ext cx="1890113" cy="72608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en-US" altLang="ko-KR" sz="1200" b="1" dirty="0" err="1">
                <a:solidFill>
                  <a:schemeClr val="tx1"/>
                </a:solidFill>
              </a:rPr>
              <a:t>qualityTools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pcr</a:t>
            </a:r>
            <a:r>
              <a:rPr lang="en-US" altLang="ko-KR" sz="1200" b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636227" y="4989930"/>
            <a:ext cx="1890113" cy="72608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3636227" y="5907193"/>
            <a:ext cx="1890113" cy="72608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5805420" y="2240171"/>
            <a:ext cx="2808312" cy="73892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</a:rPr>
              <a:t>공정능력지수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단기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r>
              <a:rPr lang="ko-KR" altLang="en-US" sz="1100" dirty="0">
                <a:solidFill>
                  <a:schemeClr val="tx1"/>
                </a:solidFill>
              </a:rPr>
              <a:t> 이외에 </a:t>
            </a:r>
            <a:r>
              <a:rPr lang="ko-KR" altLang="en-US" sz="1100" dirty="0">
                <a:solidFill>
                  <a:srgbClr val="FF0000"/>
                </a:solidFill>
              </a:rPr>
              <a:t>공정성능지수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장기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  <a:r>
              <a:rPr lang="ko-KR" altLang="en-US" sz="1100" dirty="0">
                <a:solidFill>
                  <a:srgbClr val="FF0000"/>
                </a:solidFill>
              </a:rPr>
              <a:t>를 필요</a:t>
            </a:r>
            <a:r>
              <a:rPr lang="ko-KR" altLang="en-US" sz="1100" dirty="0">
                <a:solidFill>
                  <a:schemeClr val="tx1"/>
                </a:solidFill>
              </a:rPr>
              <a:t>로 함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</a:rPr>
              <a:t>ss.study.ca()</a:t>
            </a:r>
            <a:r>
              <a:rPr lang="ko-KR" altLang="en-US" sz="1100" dirty="0">
                <a:solidFill>
                  <a:schemeClr val="tx1"/>
                </a:solidFill>
              </a:rPr>
              <a:t>로 </a:t>
            </a:r>
            <a:r>
              <a:rPr lang="ko-KR" altLang="en-US" sz="1100" dirty="0">
                <a:solidFill>
                  <a:srgbClr val="FF0000"/>
                </a:solidFill>
              </a:rPr>
              <a:t>정확한 값을 얻지 못함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</a:rPr>
              <a:t>불편화 상수 옵션추가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805420" y="3167045"/>
            <a:ext cx="2808312" cy="73892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</a:rPr>
              <a:t>해당 공정이 </a:t>
            </a:r>
            <a:r>
              <a:rPr lang="en-US" altLang="ko-KR" sz="1100" dirty="0">
                <a:solidFill>
                  <a:schemeClr val="tx1"/>
                </a:solidFill>
              </a:rPr>
              <a:t>Batch(lot) </a:t>
            </a:r>
            <a:r>
              <a:rPr lang="ko-KR" altLang="en-US" sz="1100" dirty="0">
                <a:solidFill>
                  <a:schemeClr val="tx1"/>
                </a:solidFill>
              </a:rPr>
              <a:t>생산방식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혹은 </a:t>
            </a:r>
            <a:r>
              <a:rPr lang="ko-KR" altLang="en-US" sz="1100" dirty="0" err="1">
                <a:solidFill>
                  <a:schemeClr val="tx1"/>
                </a:solidFill>
              </a:rPr>
              <a:t>균일성</a:t>
            </a:r>
            <a:r>
              <a:rPr lang="ko-KR" altLang="en-US" sz="1100" dirty="0">
                <a:solidFill>
                  <a:schemeClr val="tx1"/>
                </a:solidFill>
              </a:rPr>
              <a:t> 중시 공정인 경우에는 단기변동에도 </a:t>
            </a:r>
            <a:r>
              <a:rPr lang="ko-KR" altLang="en-US" sz="1100" dirty="0" err="1">
                <a:solidFill>
                  <a:schemeClr val="tx1"/>
                </a:solidFill>
              </a:rPr>
              <a:t>군간변동이</a:t>
            </a:r>
            <a:r>
              <a:rPr lang="ko-KR" altLang="en-US" sz="1100" dirty="0">
                <a:solidFill>
                  <a:schemeClr val="tx1"/>
                </a:solidFill>
              </a:rPr>
              <a:t> 존재함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796136" y="4053825"/>
            <a:ext cx="2808312" cy="73892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FF0000"/>
                </a:solidFill>
              </a:rPr>
              <a:t>부트스트랩기능을 가진 </a:t>
            </a:r>
            <a:r>
              <a:rPr lang="en-US" altLang="ko-KR" sz="1100" dirty="0" err="1">
                <a:solidFill>
                  <a:srgbClr val="FF0000"/>
                </a:solidFill>
              </a:rPr>
              <a:t>adSim</a:t>
            </a:r>
            <a:r>
              <a:rPr lang="en-US" altLang="ko-KR" sz="1100" dirty="0">
                <a:solidFill>
                  <a:srgbClr val="FF0000"/>
                </a:solidFill>
              </a:rPr>
              <a:t>()</a:t>
            </a:r>
            <a:r>
              <a:rPr lang="ko-KR" altLang="en-US" sz="1100" dirty="0">
                <a:solidFill>
                  <a:srgbClr val="FF0000"/>
                </a:solidFill>
              </a:rPr>
              <a:t>을 추가</a:t>
            </a:r>
            <a:r>
              <a:rPr lang="ko-KR" altLang="en-US" sz="1100" dirty="0">
                <a:solidFill>
                  <a:schemeClr val="tx1"/>
                </a:solidFill>
              </a:rPr>
              <a:t>해 적절한 분포를 찾아 해당하는 분포로 바꾸어 공정능력분석을 가능하도록 함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800778" y="4989930"/>
            <a:ext cx="2808312" cy="73892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</a:rPr>
              <a:t>데이터가 </a:t>
            </a:r>
            <a:r>
              <a:rPr lang="ko-KR" altLang="en-US" sz="1100" dirty="0">
                <a:solidFill>
                  <a:srgbClr val="FF0000"/>
                </a:solidFill>
              </a:rPr>
              <a:t>적합</a:t>
            </a:r>
            <a:r>
              <a:rPr lang="en-US" altLang="ko-KR" sz="1100" dirty="0">
                <a:solidFill>
                  <a:srgbClr val="FF0000"/>
                </a:solidFill>
              </a:rPr>
              <a:t>/</a:t>
            </a:r>
            <a:r>
              <a:rPr lang="ko-KR" altLang="en-US" sz="1100" dirty="0">
                <a:solidFill>
                  <a:srgbClr val="FF0000"/>
                </a:solidFill>
              </a:rPr>
              <a:t>부적합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양</a:t>
            </a:r>
            <a:r>
              <a:rPr lang="en-US" altLang="ko-KR" sz="1100" dirty="0">
                <a:solidFill>
                  <a:srgbClr val="FF0000"/>
                </a:solidFill>
              </a:rPr>
              <a:t>/</a:t>
            </a:r>
            <a:r>
              <a:rPr lang="ko-KR" altLang="en-US" sz="1100" dirty="0">
                <a:solidFill>
                  <a:srgbClr val="FF0000"/>
                </a:solidFill>
              </a:rPr>
              <a:t>불량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형태로 얻어지는 경우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796136" y="5907193"/>
            <a:ext cx="2808312" cy="73892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</a:rPr>
              <a:t>데이터가 </a:t>
            </a:r>
            <a:r>
              <a:rPr lang="ko-KR" altLang="en-US" sz="1100" dirty="0" err="1">
                <a:solidFill>
                  <a:srgbClr val="FF0000"/>
                </a:solidFill>
              </a:rPr>
              <a:t>부적합수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 err="1">
                <a:solidFill>
                  <a:srgbClr val="FF0000"/>
                </a:solidFill>
              </a:rPr>
              <a:t>결점수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  <a:r>
              <a:rPr lang="ko-KR" altLang="en-US" sz="1100" dirty="0">
                <a:solidFill>
                  <a:schemeClr val="tx1"/>
                </a:solidFill>
              </a:rPr>
              <a:t>형태로 얻어지는 경우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19"/>
          <p:cNvSpPr/>
          <p:nvPr/>
        </p:nvSpPr>
        <p:spPr>
          <a:xfrm>
            <a:off x="1318468" y="903468"/>
            <a:ext cx="7285330" cy="649107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▶ </a:t>
            </a:r>
            <a:r>
              <a:rPr lang="en-US" altLang="ko-KR" sz="1400" b="1" dirty="0">
                <a:solidFill>
                  <a:schemeClr val="tx1"/>
                </a:solidFill>
              </a:rPr>
              <a:t>PCA(Process Capability Analysis)</a:t>
            </a:r>
            <a:r>
              <a:rPr lang="ko-KR" altLang="en-US" sz="1400" b="1" dirty="0">
                <a:solidFill>
                  <a:schemeClr val="tx1"/>
                </a:solidFill>
              </a:rPr>
              <a:t>란 공정이 안정된 상태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있을 때 그 공정이 얼마나   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    </a:t>
            </a:r>
            <a:r>
              <a:rPr lang="ko-KR" altLang="en-US" sz="1400" b="1" dirty="0">
                <a:solidFill>
                  <a:schemeClr val="tx1"/>
                </a:solidFill>
              </a:rPr>
              <a:t>균일한 제품을 생산할 수 있는지를 나타내는 공정능력을 분석하는 것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101200" y="1163446"/>
            <a:ext cx="6226152" cy="5106788"/>
            <a:chOff x="1954946" y="1233582"/>
            <a:chExt cx="5880499" cy="5106788"/>
          </a:xfrm>
        </p:grpSpPr>
        <p:grpSp>
          <p:nvGrpSpPr>
            <p:cNvPr id="10" name="그룹 9"/>
            <p:cNvGrpSpPr/>
            <p:nvPr/>
          </p:nvGrpSpPr>
          <p:grpSpPr>
            <a:xfrm>
              <a:off x="1954946" y="1233582"/>
              <a:ext cx="5880499" cy="5106788"/>
              <a:chOff x="1924982" y="1233582"/>
              <a:chExt cx="5880499" cy="5106788"/>
            </a:xfrm>
          </p:grpSpPr>
          <p:pic>
            <p:nvPicPr>
              <p:cNvPr id="61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4982" y="1233582"/>
                <a:ext cx="5880499" cy="5106788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2222300" y="4298657"/>
                <a:ext cx="3735132" cy="48681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직사각형 69"/>
            <p:cNvSpPr/>
            <p:nvPr/>
          </p:nvSpPr>
          <p:spPr>
            <a:xfrm>
              <a:off x="6043097" y="3434561"/>
              <a:ext cx="1659282" cy="13637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현재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SixSigma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패키지는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미완성임을 확인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모든 패키지를 활용하는데 있어서 정확한 값을 얻는지 필수적으로 검증을 해야 함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1946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3582" y="436602"/>
            <a:ext cx="4516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2.5</a:t>
            </a:r>
            <a:r>
              <a:rPr lang="en-US" altLang="ko-KR" sz="2000" b="1" dirty="0"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측정시스템분석</a:t>
            </a:r>
            <a:r>
              <a:rPr lang="en-US" altLang="ko-KR" sz="2000" b="1" dirty="0">
                <a:latin typeface="+mn-ea"/>
              </a:rPr>
              <a:t>(MSA) </a:t>
            </a:r>
            <a:r>
              <a:rPr lang="ko-KR" altLang="en-US" sz="2000" b="1" dirty="0">
                <a:latin typeface="+mn-ea"/>
              </a:rPr>
              <a:t>패키지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860032" y="411136"/>
            <a:ext cx="4118539" cy="309452"/>
            <a:chOff x="5016145" y="536845"/>
            <a:chExt cx="3470989" cy="309452"/>
          </a:xfrm>
        </p:grpSpPr>
        <p:grpSp>
          <p:nvGrpSpPr>
            <p:cNvPr id="20" name="그룹 19"/>
            <p:cNvGrpSpPr/>
            <p:nvPr/>
          </p:nvGrpSpPr>
          <p:grpSpPr>
            <a:xfrm>
              <a:off x="5016145" y="538520"/>
              <a:ext cx="1299143" cy="307777"/>
              <a:chOff x="5296734" y="105856"/>
              <a:chExt cx="1111964" cy="307777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5296734" y="105856"/>
                <a:ext cx="11119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프로젝트 개요</a:t>
                </a:r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6251633" y="157800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/>
            <p:cNvGrpSpPr/>
            <p:nvPr/>
          </p:nvGrpSpPr>
          <p:grpSpPr>
            <a:xfrm>
              <a:off x="6066681" y="538220"/>
              <a:ext cx="1033760" cy="307777"/>
              <a:chOff x="5472588" y="100721"/>
              <a:chExt cx="884822" cy="307777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5472588" y="100721"/>
                <a:ext cx="884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1400" b="1" dirty="0">
                    <a:solidFill>
                      <a:schemeClr val="tx2"/>
                    </a:solidFill>
                    <a:latin typeface="나눔바른고딕" pitchFamily="50" charset="-127"/>
                    <a:ea typeface="나눔바른고딕" pitchFamily="50" charset="-127"/>
                  </a:rPr>
                  <a:t>프로젝트 내용</a:t>
                </a:r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>
                <a:off x="6342956" y="152965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7079875" y="537920"/>
              <a:ext cx="407283" cy="307777"/>
              <a:chOff x="5722518" y="125758"/>
              <a:chExt cx="348604" cy="307777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722518" y="125758"/>
                <a:ext cx="3367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활용</a:t>
                </a:r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6071122" y="171646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7487149" y="536845"/>
              <a:ext cx="999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A3227A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프로젝트 관리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903468"/>
            <a:ext cx="971600" cy="2139714"/>
            <a:chOff x="-2536712" y="1837043"/>
            <a:chExt cx="971600" cy="2139714"/>
          </a:xfrm>
        </p:grpSpPr>
        <p:sp>
          <p:nvSpPr>
            <p:cNvPr id="47" name="오각형 46"/>
            <p:cNvSpPr/>
            <p:nvPr/>
          </p:nvSpPr>
          <p:spPr>
            <a:xfrm>
              <a:off x="-2536712" y="1837043"/>
              <a:ext cx="971600" cy="419843"/>
            </a:xfrm>
            <a:prstGeom prst="homePlat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패키지 조사</a:t>
              </a:r>
            </a:p>
          </p:txBody>
        </p:sp>
        <p:sp>
          <p:nvSpPr>
            <p:cNvPr id="48" name="오각형 47"/>
            <p:cNvSpPr/>
            <p:nvPr/>
          </p:nvSpPr>
          <p:spPr>
            <a:xfrm>
              <a:off x="-2536712" y="2279548"/>
              <a:ext cx="971600" cy="419843"/>
            </a:xfrm>
            <a:prstGeom prst="homePlate">
              <a:avLst/>
            </a:prstGeom>
            <a:solidFill>
              <a:srgbClr val="FFC00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function </a:t>
              </a:r>
            </a:p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검증</a:t>
              </a:r>
            </a:p>
          </p:txBody>
        </p:sp>
        <p:sp>
          <p:nvSpPr>
            <p:cNvPr id="51" name="오각형 50"/>
            <p:cNvSpPr/>
            <p:nvPr/>
          </p:nvSpPr>
          <p:spPr>
            <a:xfrm>
              <a:off x="-2536712" y="2699391"/>
              <a:ext cx="971600" cy="419843"/>
            </a:xfrm>
            <a:prstGeom prst="homePlate">
              <a:avLst/>
            </a:prstGeom>
            <a:solidFill>
              <a:srgbClr val="FFC00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패키지 활용 및 구축</a:t>
              </a:r>
            </a:p>
          </p:txBody>
        </p:sp>
        <p:sp>
          <p:nvSpPr>
            <p:cNvPr id="52" name="오각형 51"/>
            <p:cNvSpPr/>
            <p:nvPr/>
          </p:nvSpPr>
          <p:spPr>
            <a:xfrm>
              <a:off x="-2536712" y="3137071"/>
              <a:ext cx="971600" cy="419843"/>
            </a:xfrm>
            <a:prstGeom prst="homePlat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UI </a:t>
              </a:r>
              <a:r>
                <a:rPr lang="ko-KR" altLang="en-US" sz="1000" b="1" dirty="0"/>
                <a:t>설계 및 구현</a:t>
              </a:r>
            </a:p>
          </p:txBody>
        </p:sp>
        <p:sp>
          <p:nvSpPr>
            <p:cNvPr id="53" name="오각형 52"/>
            <p:cNvSpPr/>
            <p:nvPr/>
          </p:nvSpPr>
          <p:spPr>
            <a:xfrm>
              <a:off x="-2536712" y="3556914"/>
              <a:ext cx="971600" cy="419843"/>
            </a:xfrm>
            <a:prstGeom prst="homePlat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Plug-in</a:t>
              </a:r>
            </a:p>
            <a:p>
              <a:pPr algn="ctr"/>
              <a:r>
                <a:rPr lang="ko-KR" altLang="en-US" sz="1000" b="1" dirty="0"/>
                <a:t>패키지 구축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329389" y="1630945"/>
            <a:ext cx="7272808" cy="461441"/>
            <a:chOff x="1331640" y="1043804"/>
            <a:chExt cx="7272808" cy="461441"/>
          </a:xfrm>
        </p:grpSpPr>
        <p:sp>
          <p:nvSpPr>
            <p:cNvPr id="42" name="직사각형 41"/>
            <p:cNvSpPr/>
            <p:nvPr/>
          </p:nvSpPr>
          <p:spPr>
            <a:xfrm>
              <a:off x="1331640" y="1043804"/>
              <a:ext cx="1872208" cy="46144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본 프로젝트 </a:t>
              </a:r>
              <a:r>
                <a:rPr lang="en-US" altLang="ko-KR" sz="1200" b="1" dirty="0"/>
                <a:t>function()</a:t>
              </a:r>
              <a:endParaRPr lang="ko-KR" altLang="en-US" sz="1200" b="1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626943" y="1043804"/>
              <a:ext cx="1890113" cy="46144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활용한 </a:t>
              </a:r>
              <a:endParaRPr lang="en-US" altLang="ko-KR" sz="1200" b="1" dirty="0"/>
            </a:p>
            <a:p>
              <a:pPr algn="ctr"/>
              <a:r>
                <a:rPr lang="en-US" altLang="ko-KR" sz="1100" b="1" dirty="0"/>
                <a:t>&lt;R </a:t>
              </a:r>
              <a:r>
                <a:rPr lang="ko-KR" altLang="en-US" sz="1100" b="1" dirty="0"/>
                <a:t>패키지</a:t>
              </a:r>
              <a:r>
                <a:rPr lang="en-US" altLang="ko-KR" sz="1100" b="1" dirty="0"/>
                <a:t>&gt;</a:t>
              </a:r>
              <a:r>
                <a:rPr lang="ko-KR" altLang="en-US" sz="1100" b="1" dirty="0"/>
                <a:t> 및 </a:t>
              </a:r>
              <a:r>
                <a:rPr lang="en-US" altLang="ko-KR" sz="1100" b="1" dirty="0"/>
                <a:t>function()</a:t>
              </a:r>
              <a:endParaRPr lang="ko-KR" altLang="en-US" sz="1100" b="1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796136" y="1043804"/>
              <a:ext cx="2808312" cy="46144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보완 내용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322135" y="2149665"/>
            <a:ext cx="7280062" cy="579380"/>
            <a:chOff x="1322135" y="2149665"/>
            <a:chExt cx="7280062" cy="579380"/>
          </a:xfrm>
        </p:grpSpPr>
        <p:sp>
          <p:nvSpPr>
            <p:cNvPr id="49" name="직사각형 48"/>
            <p:cNvSpPr/>
            <p:nvPr/>
          </p:nvSpPr>
          <p:spPr>
            <a:xfrm>
              <a:off x="1322135" y="2149665"/>
              <a:ext cx="1872208" cy="5665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msa.gageRR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(Gage R&amp;R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교차분석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620725" y="2149666"/>
              <a:ext cx="1890113" cy="5665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&lt;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SixSigma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&gt;</a:t>
              </a:r>
            </a:p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ss.rr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()</a:t>
              </a: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5793885" y="2152486"/>
              <a:ext cx="2808312" cy="576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 </a:t>
              </a:r>
              <a:r>
                <a:rPr lang="en-US" altLang="ko-KR" sz="1100" dirty="0">
                  <a:solidFill>
                    <a:schemeClr val="tx1"/>
                  </a:solidFill>
                </a:rPr>
                <a:t>--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316482" y="2803520"/>
            <a:ext cx="7280062" cy="1005601"/>
            <a:chOff x="1329389" y="2584885"/>
            <a:chExt cx="7280062" cy="1005601"/>
          </a:xfrm>
        </p:grpSpPr>
        <p:sp>
          <p:nvSpPr>
            <p:cNvPr id="50" name="직사각형 49"/>
            <p:cNvSpPr/>
            <p:nvPr/>
          </p:nvSpPr>
          <p:spPr>
            <a:xfrm>
              <a:off x="1329389" y="2584885"/>
              <a:ext cx="1872208" cy="9881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msa.destTest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(Gage R&amp;R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내포분석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627979" y="2584885"/>
              <a:ext cx="1890113" cy="9881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&lt;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qualityTools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&gt;</a:t>
              </a:r>
            </a:p>
            <a:p>
              <a:r>
                <a:rPr lang="en-US" altLang="ko-KR" sz="1200" b="1" dirty="0">
                  <a:solidFill>
                    <a:schemeClr val="dk1"/>
                  </a:solidFill>
                </a:rPr>
                <a:t> ①</a:t>
              </a:r>
              <a:r>
                <a:rPr lang="en-US" altLang="ko-KR" sz="1200" b="1" dirty="0" err="1">
                  <a:solidFill>
                    <a:schemeClr val="dk1"/>
                  </a:solidFill>
                </a:rPr>
                <a:t>gageRRDesign</a:t>
              </a:r>
              <a:r>
                <a:rPr lang="en-US" altLang="ko-KR" sz="1200" b="1" dirty="0">
                  <a:solidFill>
                    <a:schemeClr val="dk1"/>
                  </a:solidFill>
                </a:rPr>
                <a:t>()</a:t>
              </a:r>
            </a:p>
            <a:p>
              <a:r>
                <a:rPr lang="en-US" altLang="ko-KR" sz="1200" b="1" dirty="0">
                  <a:solidFill>
                    <a:schemeClr val="dk1"/>
                  </a:solidFill>
                </a:rPr>
                <a:t> ②</a:t>
              </a:r>
              <a:r>
                <a:rPr lang="en-US" altLang="ko-KR" sz="1200" b="1" dirty="0" err="1">
                  <a:solidFill>
                    <a:schemeClr val="dk1"/>
                  </a:solidFill>
                </a:rPr>
                <a:t>respose</a:t>
              </a:r>
              <a:r>
                <a:rPr lang="en-US" altLang="ko-KR" sz="1200" b="1" dirty="0">
                  <a:solidFill>
                    <a:schemeClr val="dk1"/>
                  </a:solidFill>
                </a:rPr>
                <a:t>()=data</a:t>
              </a:r>
            </a:p>
            <a:p>
              <a:r>
                <a:rPr lang="en-US" altLang="ko-KR" sz="1200" b="1" dirty="0">
                  <a:solidFill>
                    <a:schemeClr val="dk1"/>
                  </a:solidFill>
                </a:rPr>
                <a:t> ③</a:t>
              </a:r>
              <a:r>
                <a:rPr lang="en-US" altLang="ko-KR" sz="1200" b="1" dirty="0" err="1">
                  <a:solidFill>
                    <a:schemeClr val="dk1"/>
                  </a:solidFill>
                </a:rPr>
                <a:t>gageRR</a:t>
              </a:r>
              <a:r>
                <a:rPr lang="en-US" altLang="ko-KR" sz="1200" b="1" dirty="0">
                  <a:solidFill>
                    <a:schemeClr val="dk1"/>
                  </a:solidFill>
                </a:rPr>
                <a:t>()</a:t>
              </a:r>
            </a:p>
            <a:p>
              <a:r>
                <a:rPr lang="en-US" altLang="ko-KR" sz="1200" b="1" dirty="0">
                  <a:solidFill>
                    <a:schemeClr val="dk1"/>
                  </a:solidFill>
                </a:rPr>
                <a:t> ④summary(),plot()</a:t>
              </a:r>
            </a:p>
            <a:p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5801139" y="2584885"/>
              <a:ext cx="2808312" cy="10056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00" dirty="0" err="1">
                  <a:solidFill>
                    <a:schemeClr val="tx1"/>
                  </a:solidFill>
                </a:rPr>
                <a:t>qualityTools</a:t>
              </a:r>
              <a:r>
                <a:rPr lang="ko-KR" altLang="en-US" sz="1000" dirty="0">
                  <a:solidFill>
                    <a:schemeClr val="tx1"/>
                  </a:solidFill>
                </a:rPr>
                <a:t> 패키지의 </a:t>
              </a:r>
              <a:r>
                <a:rPr lang="en-US" altLang="ko-KR" sz="1000" dirty="0">
                  <a:solidFill>
                    <a:schemeClr val="tx1"/>
                  </a:solidFill>
                </a:rPr>
                <a:t>gage R&amp;R </a:t>
              </a:r>
              <a:r>
                <a:rPr lang="ko-KR" altLang="en-US" sz="1000" dirty="0">
                  <a:solidFill>
                    <a:schemeClr val="tx1"/>
                  </a:solidFill>
                </a:rPr>
                <a:t>분석을 하기 위해서는 일련의 절차가 필요함</a:t>
              </a:r>
              <a:r>
                <a:rPr lang="en-US" altLang="ko-KR" sz="1000" dirty="0">
                  <a:solidFill>
                    <a:srgbClr val="FF0000"/>
                  </a:solidFill>
                </a:rPr>
                <a:t>. </a:t>
              </a:r>
              <a:r>
                <a:rPr lang="ko-KR" altLang="en-US" sz="1000" dirty="0" err="1">
                  <a:solidFill>
                    <a:srgbClr val="FF0000"/>
                  </a:solidFill>
                </a:rPr>
                <a:t>전처리를</a:t>
              </a:r>
              <a:r>
                <a:rPr lang="ko-KR" altLang="en-US" sz="1000" dirty="0">
                  <a:solidFill>
                    <a:srgbClr val="FF0000"/>
                  </a:solidFill>
                </a:rPr>
                <a:t> 통해</a:t>
              </a:r>
              <a:r>
                <a:rPr lang="en-US" altLang="ko-KR" sz="1000" dirty="0">
                  <a:solidFill>
                    <a:srgbClr val="FF0000"/>
                  </a:solidFill>
                </a:rPr>
                <a:t> </a:t>
              </a:r>
              <a:r>
                <a:rPr lang="ko-KR" altLang="en-US" sz="1000" dirty="0">
                  <a:solidFill>
                    <a:srgbClr val="FF0000"/>
                  </a:solidFill>
                </a:rPr>
                <a:t>복잡한 절차 없이</a:t>
              </a:r>
              <a:r>
                <a:rPr lang="ko-KR" altLang="en-US" sz="1000" dirty="0">
                  <a:solidFill>
                    <a:schemeClr val="tx1"/>
                  </a:solidFill>
                </a:rPr>
                <a:t> 데이터만 주어지면 바로 결과를 얻을 수 있게 함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solidFill>
                    <a:schemeClr val="tx1"/>
                  </a:solidFill>
                </a:rPr>
                <a:t>기존 </a:t>
              </a:r>
              <a:r>
                <a:rPr lang="en-US" altLang="ko-KR" sz="1000" dirty="0">
                  <a:solidFill>
                    <a:schemeClr val="tx1"/>
                  </a:solidFill>
                </a:rPr>
                <a:t>gage R&amp;R </a:t>
              </a:r>
              <a:r>
                <a:rPr lang="ko-KR" altLang="en-US" sz="1000" dirty="0">
                  <a:solidFill>
                    <a:schemeClr val="tx1"/>
                  </a:solidFill>
                </a:rPr>
                <a:t>결과 중</a:t>
              </a:r>
              <a:r>
                <a:rPr lang="en-US" altLang="ko-KR" sz="1000" dirty="0">
                  <a:solidFill>
                    <a:schemeClr val="tx1"/>
                  </a:solidFill>
                </a:rPr>
                <a:t> ANOVA Table</a:t>
              </a:r>
              <a:r>
                <a:rPr lang="ko-KR" altLang="en-US" sz="1000" dirty="0">
                  <a:solidFill>
                    <a:schemeClr val="tx1"/>
                  </a:solidFill>
                </a:rPr>
                <a:t>에 문제점이 있어 이를 해결함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316482" y="3879225"/>
            <a:ext cx="7280062" cy="738920"/>
            <a:chOff x="1323736" y="3933056"/>
            <a:chExt cx="7280062" cy="738920"/>
          </a:xfrm>
        </p:grpSpPr>
        <p:sp>
          <p:nvSpPr>
            <p:cNvPr id="54" name="직사각형 53"/>
            <p:cNvSpPr/>
            <p:nvPr/>
          </p:nvSpPr>
          <p:spPr>
            <a:xfrm>
              <a:off x="1323736" y="3945893"/>
              <a:ext cx="1872208" cy="7260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solidFill>
                    <a:srgbClr val="FF0000"/>
                  </a:solidFill>
                </a:rPr>
                <a:t>msa.oneway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()</a:t>
              </a:r>
            </a:p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(Gage R&amp;R </a:t>
              </a:r>
              <a:r>
                <a:rPr lang="ko-KR" altLang="en-US" sz="1050" b="1" dirty="0">
                  <a:solidFill>
                    <a:srgbClr val="FF0000"/>
                  </a:solidFill>
                </a:rPr>
                <a:t>일원배치분석</a:t>
              </a:r>
              <a:r>
                <a:rPr lang="en-US" altLang="ko-KR" sz="1050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622326" y="3945893"/>
              <a:ext cx="1890113" cy="7260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5795486" y="3933056"/>
              <a:ext cx="2808312" cy="73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solidFill>
                    <a:srgbClr val="FF0000"/>
                  </a:solidFill>
                </a:rPr>
                <a:t>측정 작업자의 영향이 없는 경우</a:t>
              </a:r>
              <a:r>
                <a:rPr lang="ko-KR" altLang="en-US" sz="1000" dirty="0">
                  <a:solidFill>
                    <a:schemeClr val="tx1"/>
                  </a:solidFill>
                </a:rPr>
                <a:t>에 대한 </a:t>
              </a:r>
              <a:r>
                <a:rPr lang="en-US" altLang="ko-KR" sz="1000" dirty="0">
                  <a:solidFill>
                    <a:schemeClr val="tx1"/>
                  </a:solidFill>
                </a:rPr>
                <a:t>Gage R&amp;R Study. </a:t>
              </a:r>
              <a:r>
                <a:rPr lang="ko-KR" altLang="en-US" sz="1000" dirty="0">
                  <a:solidFill>
                    <a:srgbClr val="FF0000"/>
                  </a:solidFill>
                </a:rPr>
                <a:t>자동측정장비</a:t>
              </a:r>
              <a:r>
                <a:rPr lang="ko-KR" altLang="en-US" sz="1000" dirty="0">
                  <a:solidFill>
                    <a:schemeClr val="tx1"/>
                  </a:solidFill>
                </a:rPr>
                <a:t>를 사용하여 측정하는 경우에는 측정작업자 사이의 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변동량인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 err="1">
                  <a:solidFill>
                    <a:srgbClr val="FF0000"/>
                  </a:solidFill>
                </a:rPr>
                <a:t>재현성이</a:t>
              </a:r>
              <a:r>
                <a:rPr lang="ko-KR" altLang="en-US" sz="1000" dirty="0">
                  <a:solidFill>
                    <a:srgbClr val="FF0000"/>
                  </a:solidFill>
                </a:rPr>
                <a:t> 없는 </a:t>
              </a:r>
              <a:r>
                <a:rPr lang="ko-KR" altLang="en-US" sz="1000" dirty="0">
                  <a:solidFill>
                    <a:schemeClr val="tx1"/>
                  </a:solidFill>
                </a:rPr>
                <a:t>경우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322135" y="4743320"/>
            <a:ext cx="7280062" cy="1180147"/>
            <a:chOff x="1322135" y="4743320"/>
            <a:chExt cx="7280062" cy="1180147"/>
          </a:xfrm>
        </p:grpSpPr>
        <p:sp>
          <p:nvSpPr>
            <p:cNvPr id="56" name="직사각형 55"/>
            <p:cNvSpPr/>
            <p:nvPr/>
          </p:nvSpPr>
          <p:spPr>
            <a:xfrm>
              <a:off x="1322135" y="4743321"/>
              <a:ext cx="1872208" cy="11596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msa.linBias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(</a:t>
              </a:r>
              <a:r>
                <a:rPr lang="ko-KR" altLang="en-US" sz="1200" b="1" dirty="0" err="1">
                  <a:solidFill>
                    <a:schemeClr val="tx1"/>
                  </a:solidFill>
                </a:rPr>
                <a:t>선형성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및 편의연구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620725" y="4743320"/>
              <a:ext cx="1890113" cy="11801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&lt;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qualityTools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&gt;</a:t>
              </a:r>
            </a:p>
            <a:p>
              <a:r>
                <a:rPr lang="en-US" altLang="ko-KR" sz="1200" b="1" dirty="0">
                  <a:solidFill>
                    <a:schemeClr val="tx1"/>
                  </a:solidFill>
                </a:rPr>
                <a:t> ①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gageLinDesign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()</a:t>
              </a:r>
            </a:p>
            <a:p>
              <a:r>
                <a:rPr lang="en-US" altLang="ko-KR" sz="1200" b="1" dirty="0">
                  <a:solidFill>
                    <a:schemeClr val="tx1"/>
                  </a:solidFill>
                </a:rPr>
                <a:t> ②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data.frame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rbind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())</a:t>
              </a:r>
            </a:p>
            <a:p>
              <a:r>
                <a:rPr lang="en-US" altLang="ko-KR" sz="1200" b="1" dirty="0">
                  <a:solidFill>
                    <a:schemeClr val="tx1"/>
                  </a:solidFill>
                </a:rPr>
                <a:t> ③response()=data</a:t>
              </a:r>
            </a:p>
            <a:p>
              <a:r>
                <a:rPr lang="en-US" altLang="ko-KR" sz="1200" b="1" dirty="0">
                  <a:solidFill>
                    <a:schemeClr val="tx1"/>
                  </a:solidFill>
                </a:rPr>
                <a:t> ④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gageLin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()</a:t>
              </a:r>
            </a:p>
            <a:p>
              <a:r>
                <a:rPr lang="en-US" altLang="ko-KR" sz="1200" b="1" dirty="0">
                  <a:solidFill>
                    <a:schemeClr val="tx1"/>
                  </a:solidFill>
                </a:rPr>
                <a:t> ⑤summary()</a:t>
              </a: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5793885" y="4743320"/>
              <a:ext cx="2808312" cy="11801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100" dirty="0" err="1">
                  <a:solidFill>
                    <a:schemeClr val="tx1"/>
                  </a:solidFill>
                </a:rPr>
                <a:t>qualityTools</a:t>
              </a:r>
              <a:r>
                <a:rPr lang="ko-KR" altLang="en-US" sz="1100" dirty="0">
                  <a:solidFill>
                    <a:schemeClr val="tx1"/>
                  </a:solidFill>
                </a:rPr>
                <a:t> 패키지의 </a:t>
              </a:r>
              <a:r>
                <a:rPr lang="en-US" altLang="ko-KR" sz="1100" dirty="0">
                  <a:solidFill>
                    <a:schemeClr val="tx1"/>
                  </a:solidFill>
                </a:rPr>
                <a:t>gage R&amp;R </a:t>
              </a:r>
              <a:r>
                <a:rPr lang="ko-KR" altLang="en-US" sz="1100" dirty="0">
                  <a:solidFill>
                    <a:schemeClr val="tx1"/>
                  </a:solidFill>
                </a:rPr>
                <a:t>분석을 하기 위해서는 일련의 절차가 필요함</a:t>
              </a:r>
              <a:r>
                <a:rPr lang="en-US" altLang="ko-KR" sz="1100" dirty="0">
                  <a:solidFill>
                    <a:srgbClr val="FF0000"/>
                  </a:solidFill>
                </a:rPr>
                <a:t> . </a:t>
              </a:r>
              <a:r>
                <a:rPr lang="ko-KR" altLang="en-US" sz="1100" dirty="0" err="1">
                  <a:solidFill>
                    <a:srgbClr val="FF0000"/>
                  </a:solidFill>
                </a:rPr>
                <a:t>전처리를</a:t>
              </a:r>
              <a:r>
                <a:rPr lang="ko-KR" altLang="en-US" sz="1100" dirty="0">
                  <a:solidFill>
                    <a:srgbClr val="FF0000"/>
                  </a:solidFill>
                </a:rPr>
                <a:t> 통해</a:t>
              </a:r>
              <a:r>
                <a:rPr lang="en-US" altLang="ko-KR" sz="1100" dirty="0">
                  <a:solidFill>
                    <a:srgbClr val="FF0000"/>
                  </a:solidFill>
                </a:rPr>
                <a:t> </a:t>
              </a:r>
              <a:r>
                <a:rPr lang="ko-KR" altLang="en-US" sz="1100" dirty="0">
                  <a:solidFill>
                    <a:srgbClr val="FF0000"/>
                  </a:solidFill>
                </a:rPr>
                <a:t>복잡한 절차 없이 </a:t>
              </a:r>
              <a:r>
                <a:rPr lang="ko-KR" altLang="en-US" sz="1100" dirty="0">
                  <a:solidFill>
                    <a:schemeClr val="tx1"/>
                  </a:solidFill>
                </a:rPr>
                <a:t>데이터만 주어지면 바로 결과를 얻을 수 있게 함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322135" y="6032018"/>
            <a:ext cx="7280062" cy="738920"/>
            <a:chOff x="1329389" y="6085849"/>
            <a:chExt cx="7280062" cy="738920"/>
          </a:xfrm>
        </p:grpSpPr>
        <p:sp>
          <p:nvSpPr>
            <p:cNvPr id="55" name="직사각형 54"/>
            <p:cNvSpPr/>
            <p:nvPr/>
          </p:nvSpPr>
          <p:spPr>
            <a:xfrm>
              <a:off x="1329389" y="6098686"/>
              <a:ext cx="1872208" cy="7260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msa.repBias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(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반복성 및 편의연구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3627979" y="6098686"/>
              <a:ext cx="1890113" cy="7260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&lt;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qualityTools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&gt;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cg()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5801139" y="6085849"/>
              <a:ext cx="2808312" cy="73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chemeClr val="tx1"/>
                  </a:solidFill>
                </a:rPr>
                <a:t> 소수점 자릿수 보완 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61" name="모서리가 둥근 직사각형 19"/>
          <p:cNvSpPr/>
          <p:nvPr/>
        </p:nvSpPr>
        <p:spPr>
          <a:xfrm>
            <a:off x="1318468" y="903468"/>
            <a:ext cx="7285330" cy="649107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▶ </a:t>
            </a:r>
            <a:r>
              <a:rPr lang="en-US" altLang="ko-KR" sz="1400" b="1" dirty="0">
                <a:solidFill>
                  <a:schemeClr val="tx1"/>
                </a:solidFill>
              </a:rPr>
              <a:t>MSA(Measurement Systems Analysis)</a:t>
            </a:r>
            <a:r>
              <a:rPr lang="ko-KR" altLang="en-US" sz="1400" b="1" dirty="0">
                <a:solidFill>
                  <a:schemeClr val="tx1"/>
                </a:solidFill>
              </a:rPr>
              <a:t>란 측정시스템은 </a:t>
            </a:r>
            <a:r>
              <a:rPr lang="ko-KR" altLang="en-US" sz="1400" b="1" dirty="0" err="1">
                <a:solidFill>
                  <a:schemeClr val="tx1"/>
                </a:solidFill>
              </a:rPr>
              <a:t>계측기</a:t>
            </a:r>
            <a:r>
              <a:rPr lang="ko-KR" altLang="en-US" sz="1400" b="1" dirty="0">
                <a:solidFill>
                  <a:schemeClr val="tx1"/>
                </a:solidFill>
              </a:rPr>
              <a:t> 또는 계측자가 제대로 된 측정을 하는지 평가하는 방법 </a:t>
            </a:r>
            <a:r>
              <a:rPr lang="en-US" altLang="ko-KR" sz="1400" b="1" dirty="0">
                <a:solidFill>
                  <a:schemeClr val="tx1"/>
                </a:solidFill>
              </a:rPr>
              <a:t>[ AIAG </a:t>
            </a:r>
            <a:r>
              <a:rPr lang="ko-KR" altLang="en-US" sz="1400" b="1" dirty="0">
                <a:solidFill>
                  <a:schemeClr val="tx1"/>
                </a:solidFill>
              </a:rPr>
              <a:t>표준 </a:t>
            </a:r>
            <a:r>
              <a:rPr lang="en-US" altLang="ko-KR" sz="1400" b="1" dirty="0">
                <a:solidFill>
                  <a:schemeClr val="tx1"/>
                </a:solidFill>
              </a:rPr>
              <a:t>]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0972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886" y="3857907"/>
            <a:ext cx="2947798" cy="251804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3582" y="436602"/>
            <a:ext cx="4516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2.5</a:t>
            </a:r>
            <a:r>
              <a:rPr lang="en-US" altLang="ko-KR" sz="2000" b="1" dirty="0"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측정시스템분석</a:t>
            </a:r>
            <a:r>
              <a:rPr lang="en-US" altLang="ko-KR" sz="2000" b="1" dirty="0">
                <a:latin typeface="+mn-ea"/>
              </a:rPr>
              <a:t>(MSA) </a:t>
            </a:r>
            <a:r>
              <a:rPr lang="ko-KR" altLang="en-US" sz="2000" b="1" dirty="0">
                <a:latin typeface="+mn-ea"/>
              </a:rPr>
              <a:t>패키지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860032" y="411136"/>
            <a:ext cx="4118539" cy="309452"/>
            <a:chOff x="5016145" y="536845"/>
            <a:chExt cx="3470989" cy="309452"/>
          </a:xfrm>
        </p:grpSpPr>
        <p:grpSp>
          <p:nvGrpSpPr>
            <p:cNvPr id="20" name="그룹 19"/>
            <p:cNvGrpSpPr/>
            <p:nvPr/>
          </p:nvGrpSpPr>
          <p:grpSpPr>
            <a:xfrm>
              <a:off x="5016145" y="538520"/>
              <a:ext cx="1299143" cy="307777"/>
              <a:chOff x="5296734" y="105856"/>
              <a:chExt cx="1111964" cy="307777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5296734" y="105856"/>
                <a:ext cx="11119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프로젝트 개요</a:t>
                </a:r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6251633" y="157800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/>
            <p:cNvGrpSpPr/>
            <p:nvPr/>
          </p:nvGrpSpPr>
          <p:grpSpPr>
            <a:xfrm>
              <a:off x="6066681" y="538220"/>
              <a:ext cx="1033760" cy="307777"/>
              <a:chOff x="5472588" y="100721"/>
              <a:chExt cx="884822" cy="307777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5472588" y="100721"/>
                <a:ext cx="884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1400" b="1" dirty="0">
                    <a:solidFill>
                      <a:schemeClr val="tx2"/>
                    </a:solidFill>
                    <a:latin typeface="나눔바른고딕" pitchFamily="50" charset="-127"/>
                    <a:ea typeface="나눔바른고딕" pitchFamily="50" charset="-127"/>
                  </a:rPr>
                  <a:t>프로젝트 내용</a:t>
                </a:r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>
                <a:off x="6342956" y="152965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7079875" y="537920"/>
              <a:ext cx="407283" cy="307777"/>
              <a:chOff x="5722518" y="125758"/>
              <a:chExt cx="348604" cy="307777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722518" y="125758"/>
                <a:ext cx="3367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활용</a:t>
                </a:r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6071122" y="171646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7487149" y="536845"/>
              <a:ext cx="999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A3227A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프로젝트 관리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903468"/>
            <a:ext cx="971600" cy="2139714"/>
            <a:chOff x="-2536712" y="1837043"/>
            <a:chExt cx="971600" cy="2139714"/>
          </a:xfrm>
        </p:grpSpPr>
        <p:sp>
          <p:nvSpPr>
            <p:cNvPr id="47" name="오각형 46"/>
            <p:cNvSpPr/>
            <p:nvPr/>
          </p:nvSpPr>
          <p:spPr>
            <a:xfrm>
              <a:off x="-2536712" y="1837043"/>
              <a:ext cx="971600" cy="419843"/>
            </a:xfrm>
            <a:prstGeom prst="homePlat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패키지 조사</a:t>
              </a:r>
            </a:p>
          </p:txBody>
        </p:sp>
        <p:sp>
          <p:nvSpPr>
            <p:cNvPr id="48" name="오각형 47"/>
            <p:cNvSpPr/>
            <p:nvPr/>
          </p:nvSpPr>
          <p:spPr>
            <a:xfrm>
              <a:off x="-2536712" y="2279548"/>
              <a:ext cx="971600" cy="419843"/>
            </a:xfrm>
            <a:prstGeom prst="homePlat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function </a:t>
              </a:r>
            </a:p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검증</a:t>
              </a:r>
            </a:p>
          </p:txBody>
        </p:sp>
        <p:sp>
          <p:nvSpPr>
            <p:cNvPr id="51" name="오각형 50"/>
            <p:cNvSpPr/>
            <p:nvPr/>
          </p:nvSpPr>
          <p:spPr>
            <a:xfrm>
              <a:off x="-2536712" y="2699391"/>
              <a:ext cx="971600" cy="419843"/>
            </a:xfrm>
            <a:prstGeom prst="homePlat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패키지 활용 및 구축</a:t>
              </a:r>
            </a:p>
          </p:txBody>
        </p:sp>
        <p:sp>
          <p:nvSpPr>
            <p:cNvPr id="52" name="오각형 51"/>
            <p:cNvSpPr/>
            <p:nvPr/>
          </p:nvSpPr>
          <p:spPr>
            <a:xfrm>
              <a:off x="-2536712" y="3137071"/>
              <a:ext cx="971600" cy="419843"/>
            </a:xfrm>
            <a:prstGeom prst="homePlate">
              <a:avLst/>
            </a:prstGeom>
            <a:solidFill>
              <a:srgbClr val="FFC00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UI 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설계 및 구현</a:t>
              </a:r>
            </a:p>
          </p:txBody>
        </p:sp>
        <p:sp>
          <p:nvSpPr>
            <p:cNvPr id="53" name="오각형 52"/>
            <p:cNvSpPr/>
            <p:nvPr/>
          </p:nvSpPr>
          <p:spPr>
            <a:xfrm>
              <a:off x="-2536712" y="3556914"/>
              <a:ext cx="971600" cy="419843"/>
            </a:xfrm>
            <a:prstGeom prst="homePlate">
              <a:avLst/>
            </a:prstGeom>
            <a:solidFill>
              <a:srgbClr val="FFC00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Plug-in</a:t>
              </a:r>
            </a:p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패키지 구축</a:t>
              </a:r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3923981" y="2032156"/>
            <a:ext cx="1548681" cy="26152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pc="-150" dirty="0">
                <a:solidFill>
                  <a:schemeClr val="bg1"/>
                </a:solidFill>
              </a:rPr>
              <a:t>plug-in UI </a:t>
            </a:r>
            <a:r>
              <a:rPr lang="ko-KR" altLang="en-US" sz="1000" b="1" spc="-150" dirty="0">
                <a:solidFill>
                  <a:schemeClr val="bg1"/>
                </a:solidFill>
              </a:rPr>
              <a:t>설계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923982" y="2824244"/>
            <a:ext cx="1548681" cy="26152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pc="-150" dirty="0">
                <a:solidFill>
                  <a:schemeClr val="bg1"/>
                </a:solidFill>
              </a:rPr>
              <a:t>plug-in UI </a:t>
            </a:r>
            <a:r>
              <a:rPr lang="ko-KR" altLang="en-US" sz="1000" b="1" spc="-150" dirty="0">
                <a:solidFill>
                  <a:schemeClr val="bg1"/>
                </a:solidFill>
              </a:rPr>
              <a:t>구현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923981" y="3596385"/>
            <a:ext cx="1548681" cy="26152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pc="-150" dirty="0">
                <a:solidFill>
                  <a:schemeClr val="bg1"/>
                </a:solidFill>
              </a:rPr>
              <a:t>함수 </a:t>
            </a:r>
            <a:r>
              <a:rPr lang="en-US" altLang="ko-KR" sz="1000" b="1" spc="-150" dirty="0">
                <a:solidFill>
                  <a:schemeClr val="bg1"/>
                </a:solidFill>
              </a:rPr>
              <a:t>– plug-in </a:t>
            </a:r>
            <a:r>
              <a:rPr lang="ko-KR" altLang="en-US" sz="1000" b="1" spc="-150" dirty="0">
                <a:solidFill>
                  <a:schemeClr val="bg1"/>
                </a:solidFill>
              </a:rPr>
              <a:t>연결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923982" y="4403003"/>
            <a:ext cx="1548681" cy="26152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pc="-150" dirty="0">
                <a:solidFill>
                  <a:schemeClr val="bg1"/>
                </a:solidFill>
              </a:rPr>
              <a:t>plug-in </a:t>
            </a:r>
            <a:r>
              <a:rPr lang="ko-KR" altLang="en-US" sz="1000" b="1" spc="-150" dirty="0">
                <a:solidFill>
                  <a:schemeClr val="bg1"/>
                </a:solidFill>
              </a:rPr>
              <a:t>패키지 검증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58" name="직선 화살표 연결선 57"/>
          <p:cNvCxnSpPr>
            <a:stCxn id="54" idx="2"/>
            <a:endCxn id="55" idx="0"/>
          </p:cNvCxnSpPr>
          <p:nvPr/>
        </p:nvCxnSpPr>
        <p:spPr>
          <a:xfrm>
            <a:off x="4698322" y="2293678"/>
            <a:ext cx="1" cy="530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5" idx="2"/>
            <a:endCxn id="56" idx="0"/>
          </p:cNvCxnSpPr>
          <p:nvPr/>
        </p:nvCxnSpPr>
        <p:spPr>
          <a:xfrm flipH="1">
            <a:off x="4698322" y="3085766"/>
            <a:ext cx="1" cy="51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2"/>
            <a:endCxn id="57" idx="0"/>
          </p:cNvCxnSpPr>
          <p:nvPr/>
        </p:nvCxnSpPr>
        <p:spPr>
          <a:xfrm>
            <a:off x="4698322" y="3857907"/>
            <a:ext cx="1" cy="545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" descr="E:\프로젝트\최종발표\Rcmdr 검증\Gage R&amp;R 분산분석방법 plo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8" y="5004341"/>
            <a:ext cx="2158187" cy="171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918" y="5004340"/>
            <a:ext cx="2228692" cy="171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5621" y="914269"/>
            <a:ext cx="2382651" cy="24951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24552" y="1314061"/>
            <a:ext cx="3156576" cy="2046132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cxnSpLocks/>
            <a:stCxn id="54" idx="1"/>
            <a:endCxn id="3" idx="3"/>
          </p:cNvCxnSpPr>
          <p:nvPr/>
        </p:nvCxnSpPr>
        <p:spPr>
          <a:xfrm flipH="1" flipV="1">
            <a:off x="3498272" y="2161866"/>
            <a:ext cx="425709" cy="10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연결선: 꺾임 16"/>
          <p:cNvCxnSpPr>
            <a:cxnSpLocks/>
            <a:stCxn id="57" idx="2"/>
            <a:endCxn id="31" idx="0"/>
          </p:cNvCxnSpPr>
          <p:nvPr/>
        </p:nvCxnSpPr>
        <p:spPr>
          <a:xfrm rot="16200000" flipH="1">
            <a:off x="4915584" y="4447263"/>
            <a:ext cx="339816" cy="7743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257490" y="3424636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입력변수 설정 코드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6871780" y="3445783"/>
            <a:ext cx="1137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&lt;UI</a:t>
            </a:r>
            <a:r>
              <a:rPr lang="ko-KR" altLang="en-US" sz="1200" b="1" dirty="0"/>
              <a:t> 구현 창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cxnSp>
        <p:nvCxnSpPr>
          <p:cNvPr id="73" name="연결선: 꺾임 72"/>
          <p:cNvCxnSpPr>
            <a:cxnSpLocks/>
            <a:stCxn id="56" idx="1"/>
            <a:endCxn id="5" idx="3"/>
          </p:cNvCxnSpPr>
          <p:nvPr/>
        </p:nvCxnSpPr>
        <p:spPr>
          <a:xfrm rot="10800000" flipV="1">
            <a:off x="3423685" y="3727146"/>
            <a:ext cx="500297" cy="138978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313387" y="6375953"/>
            <a:ext cx="1314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&lt;UI </a:t>
            </a:r>
            <a:r>
              <a:rPr lang="ko-KR" altLang="en-US" sz="1200" b="1" dirty="0"/>
              <a:t>실행 코드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cxnSp>
        <p:nvCxnSpPr>
          <p:cNvPr id="81" name="연결선: 꺾임 80"/>
          <p:cNvCxnSpPr>
            <a:stCxn id="57" idx="2"/>
            <a:endCxn id="32" idx="0"/>
          </p:cNvCxnSpPr>
          <p:nvPr/>
        </p:nvCxnSpPr>
        <p:spPr>
          <a:xfrm rot="16200000" flipH="1">
            <a:off x="6129886" y="3232961"/>
            <a:ext cx="339815" cy="3202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5881576" y="4422038"/>
            <a:ext cx="3117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개발 패키지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좌</a:t>
            </a:r>
            <a:r>
              <a:rPr lang="en-US" altLang="ko-KR" sz="1200" b="1" dirty="0"/>
              <a:t>) </a:t>
            </a:r>
            <a:r>
              <a:rPr lang="en-US" altLang="ko-KR" sz="1200" b="1" dirty="0" err="1"/>
              <a:t>minitab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우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결과 비교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cxnSp>
        <p:nvCxnSpPr>
          <p:cNvPr id="86" name="연결선: 꺾임 85"/>
          <p:cNvCxnSpPr>
            <a:stCxn id="55" idx="3"/>
            <a:endCxn id="7" idx="1"/>
          </p:cNvCxnSpPr>
          <p:nvPr/>
        </p:nvCxnSpPr>
        <p:spPr>
          <a:xfrm flipV="1">
            <a:off x="5472663" y="2337127"/>
            <a:ext cx="351889" cy="61787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09096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3582" y="436602"/>
            <a:ext cx="3580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2.6</a:t>
            </a:r>
            <a:r>
              <a:rPr lang="en-US" altLang="ko-KR" sz="2000" b="1" dirty="0"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샘플링검사</a:t>
            </a:r>
            <a:r>
              <a:rPr lang="en-US" altLang="ko-KR" sz="2000" b="1" dirty="0">
                <a:latin typeface="+mn-ea"/>
              </a:rPr>
              <a:t>(SI) </a:t>
            </a:r>
            <a:r>
              <a:rPr lang="ko-KR" altLang="en-US" sz="2000" b="1" dirty="0">
                <a:latin typeface="+mn-ea"/>
              </a:rPr>
              <a:t>패키지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860032" y="411136"/>
            <a:ext cx="4118539" cy="309452"/>
            <a:chOff x="5016145" y="536845"/>
            <a:chExt cx="3470989" cy="309452"/>
          </a:xfrm>
        </p:grpSpPr>
        <p:grpSp>
          <p:nvGrpSpPr>
            <p:cNvPr id="20" name="그룹 19"/>
            <p:cNvGrpSpPr/>
            <p:nvPr/>
          </p:nvGrpSpPr>
          <p:grpSpPr>
            <a:xfrm>
              <a:off x="5016145" y="538520"/>
              <a:ext cx="1299143" cy="307777"/>
              <a:chOff x="5296734" y="105856"/>
              <a:chExt cx="1111964" cy="307777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5296734" y="105856"/>
                <a:ext cx="11119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프로젝트 개요</a:t>
                </a:r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6251633" y="157800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/>
            <p:cNvGrpSpPr/>
            <p:nvPr/>
          </p:nvGrpSpPr>
          <p:grpSpPr>
            <a:xfrm>
              <a:off x="6066681" y="538220"/>
              <a:ext cx="1033760" cy="307777"/>
              <a:chOff x="5472588" y="100721"/>
              <a:chExt cx="884822" cy="307777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5472588" y="100721"/>
                <a:ext cx="884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1400" b="1" dirty="0">
                    <a:solidFill>
                      <a:schemeClr val="tx2"/>
                    </a:solidFill>
                    <a:latin typeface="나눔바른고딕" pitchFamily="50" charset="-127"/>
                    <a:ea typeface="나눔바른고딕" pitchFamily="50" charset="-127"/>
                  </a:rPr>
                  <a:t>프로젝트 내용</a:t>
                </a:r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>
                <a:off x="6342956" y="152965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7079875" y="537920"/>
              <a:ext cx="407283" cy="307777"/>
              <a:chOff x="5722518" y="125758"/>
              <a:chExt cx="348604" cy="307777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722518" y="125758"/>
                <a:ext cx="3367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활용</a:t>
                </a:r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6071122" y="171646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7487149" y="536845"/>
              <a:ext cx="999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A3227A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프로젝트 관리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903468"/>
            <a:ext cx="971600" cy="2139714"/>
            <a:chOff x="-2536712" y="1837043"/>
            <a:chExt cx="971600" cy="2139714"/>
          </a:xfrm>
        </p:grpSpPr>
        <p:sp>
          <p:nvSpPr>
            <p:cNvPr id="47" name="오각형 46"/>
            <p:cNvSpPr/>
            <p:nvPr/>
          </p:nvSpPr>
          <p:spPr>
            <a:xfrm>
              <a:off x="-2536712" y="1837043"/>
              <a:ext cx="971600" cy="419843"/>
            </a:xfrm>
            <a:prstGeom prst="homePlat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패키지 조사</a:t>
              </a:r>
            </a:p>
          </p:txBody>
        </p:sp>
        <p:sp>
          <p:nvSpPr>
            <p:cNvPr id="48" name="오각형 47"/>
            <p:cNvSpPr/>
            <p:nvPr/>
          </p:nvSpPr>
          <p:spPr>
            <a:xfrm>
              <a:off x="-2536712" y="2279548"/>
              <a:ext cx="971600" cy="419843"/>
            </a:xfrm>
            <a:prstGeom prst="homePlate">
              <a:avLst/>
            </a:prstGeom>
            <a:solidFill>
              <a:srgbClr val="FFC00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function </a:t>
              </a:r>
            </a:p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검증</a:t>
              </a:r>
            </a:p>
          </p:txBody>
        </p:sp>
        <p:sp>
          <p:nvSpPr>
            <p:cNvPr id="51" name="오각형 50"/>
            <p:cNvSpPr/>
            <p:nvPr/>
          </p:nvSpPr>
          <p:spPr>
            <a:xfrm>
              <a:off x="-2536712" y="2699391"/>
              <a:ext cx="971600" cy="419843"/>
            </a:xfrm>
            <a:prstGeom prst="homePlate">
              <a:avLst/>
            </a:prstGeom>
            <a:solidFill>
              <a:srgbClr val="FFC00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패키지 활용 및 구축</a:t>
              </a:r>
            </a:p>
          </p:txBody>
        </p:sp>
        <p:sp>
          <p:nvSpPr>
            <p:cNvPr id="52" name="오각형 51"/>
            <p:cNvSpPr/>
            <p:nvPr/>
          </p:nvSpPr>
          <p:spPr>
            <a:xfrm>
              <a:off x="-2536712" y="3137071"/>
              <a:ext cx="971600" cy="419843"/>
            </a:xfrm>
            <a:prstGeom prst="homePlat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UI </a:t>
              </a:r>
              <a:r>
                <a:rPr lang="ko-KR" altLang="en-US" sz="1000" b="1" dirty="0"/>
                <a:t>설계 및 구현</a:t>
              </a:r>
            </a:p>
          </p:txBody>
        </p:sp>
        <p:sp>
          <p:nvSpPr>
            <p:cNvPr id="53" name="오각형 52"/>
            <p:cNvSpPr/>
            <p:nvPr/>
          </p:nvSpPr>
          <p:spPr>
            <a:xfrm>
              <a:off x="-2536712" y="3556914"/>
              <a:ext cx="971600" cy="419843"/>
            </a:xfrm>
            <a:prstGeom prst="homePlat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Plug-in</a:t>
              </a:r>
            </a:p>
            <a:p>
              <a:pPr algn="ctr"/>
              <a:r>
                <a:rPr lang="ko-KR" altLang="en-US" sz="1000" b="1" dirty="0"/>
                <a:t>패키지 구축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355085" y="1724218"/>
            <a:ext cx="7272808" cy="461441"/>
            <a:chOff x="1331640" y="1043804"/>
            <a:chExt cx="7272808" cy="461441"/>
          </a:xfrm>
        </p:grpSpPr>
        <p:sp>
          <p:nvSpPr>
            <p:cNvPr id="42" name="직사각형 41"/>
            <p:cNvSpPr/>
            <p:nvPr/>
          </p:nvSpPr>
          <p:spPr>
            <a:xfrm>
              <a:off x="1331640" y="1043804"/>
              <a:ext cx="1872208" cy="46144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본 프로젝트 </a:t>
              </a:r>
              <a:r>
                <a:rPr lang="en-US" altLang="ko-KR" sz="1200" b="1" dirty="0"/>
                <a:t>function()</a:t>
              </a:r>
              <a:endParaRPr lang="ko-KR" altLang="en-US" sz="1200" b="1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540445" y="1043804"/>
              <a:ext cx="1976611" cy="46144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활용한 </a:t>
              </a:r>
              <a:endParaRPr lang="en-US" altLang="ko-KR" sz="1200" b="1" dirty="0"/>
            </a:p>
            <a:p>
              <a:pPr algn="ctr"/>
              <a:r>
                <a:rPr lang="en-US" altLang="ko-KR" sz="1200" b="1" dirty="0"/>
                <a:t>&lt;R </a:t>
              </a:r>
              <a:r>
                <a:rPr lang="ko-KR" altLang="en-US" sz="1200" b="1" dirty="0"/>
                <a:t>패키지</a:t>
              </a:r>
              <a:r>
                <a:rPr lang="en-US" altLang="ko-KR" sz="1200" b="1" dirty="0"/>
                <a:t>&gt;</a:t>
              </a:r>
              <a:r>
                <a:rPr lang="ko-KR" altLang="en-US" sz="1200" b="1" dirty="0"/>
                <a:t> 및 </a:t>
              </a:r>
              <a:r>
                <a:rPr lang="en-US" altLang="ko-KR" sz="1200" b="1" dirty="0"/>
                <a:t>function()</a:t>
              </a:r>
              <a:endParaRPr lang="ko-KR" altLang="en-US" sz="1200" b="1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796136" y="1043804"/>
              <a:ext cx="2808312" cy="46144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보완 내용</a:t>
              </a: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1355085" y="2348879"/>
            <a:ext cx="1872208" cy="165515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</a:rPr>
              <a:t>계수 </a:t>
            </a:r>
            <a:r>
              <a:rPr lang="ko-KR" altLang="en-US" sz="1200" b="1" dirty="0" err="1">
                <a:solidFill>
                  <a:srgbClr val="FF0000"/>
                </a:solidFill>
              </a:rPr>
              <a:t>규준형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r>
              <a:rPr lang="ko-KR" altLang="en-US" sz="1200" b="1" dirty="0">
                <a:solidFill>
                  <a:srgbClr val="FF0000"/>
                </a:solidFill>
              </a:rPr>
              <a:t>회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355085" y="4077073"/>
            <a:ext cx="1872208" cy="72608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계량 </a:t>
            </a:r>
            <a:r>
              <a:rPr lang="ko-KR" altLang="en-US" sz="1200" b="1" dirty="0" err="1">
                <a:solidFill>
                  <a:schemeClr val="tx1"/>
                </a:solidFill>
              </a:rPr>
              <a:t>규준형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</a:rPr>
              <a:t>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표준편차 미지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355085" y="4898395"/>
            <a:ext cx="1872208" cy="6787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계량 </a:t>
            </a:r>
            <a:r>
              <a:rPr lang="ko-KR" altLang="en-US" sz="1200" b="1" dirty="0" err="1">
                <a:solidFill>
                  <a:schemeClr val="tx1"/>
                </a:solidFill>
              </a:rPr>
              <a:t>규준형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</a:rPr>
              <a:t>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표준편차 기지 불량률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558894" y="2348878"/>
            <a:ext cx="1985040" cy="165515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&lt;Acceptance Sampling&gt; OC2c() [</a:t>
            </a:r>
            <a:r>
              <a:rPr lang="ko-KR" altLang="en-US" sz="1200" b="1" dirty="0">
                <a:solidFill>
                  <a:schemeClr val="tx1"/>
                </a:solidFill>
              </a:rPr>
              <a:t>시각화</a:t>
            </a:r>
            <a:r>
              <a:rPr lang="en-US" altLang="ko-KR" sz="1200" b="1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3558894" y="4077073"/>
            <a:ext cx="1972966" cy="72608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&lt;Acceptance Sampling&gt; </a:t>
            </a:r>
            <a:r>
              <a:rPr lang="en-US" altLang="ko-KR" sz="1200" b="1" dirty="0" err="1">
                <a:solidFill>
                  <a:schemeClr val="tx1"/>
                </a:solidFill>
              </a:rPr>
              <a:t>find.plan</a:t>
            </a:r>
            <a:r>
              <a:rPr lang="en-US" altLang="ko-KR" sz="1200" b="1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OCvar</a:t>
            </a:r>
            <a:r>
              <a:rPr lang="en-US" altLang="ko-KR" sz="1200" b="1" dirty="0">
                <a:solidFill>
                  <a:schemeClr val="tx1"/>
                </a:solidFill>
              </a:rPr>
              <a:t> [</a:t>
            </a:r>
            <a:r>
              <a:rPr lang="ko-KR" altLang="en-US" sz="1200" b="1" dirty="0">
                <a:solidFill>
                  <a:schemeClr val="tx1"/>
                </a:solidFill>
              </a:rPr>
              <a:t>시각화</a:t>
            </a:r>
            <a:r>
              <a:rPr lang="en-US" altLang="ko-KR" sz="1200" b="1" dirty="0">
                <a:solidFill>
                  <a:schemeClr val="tx1"/>
                </a:solidFill>
              </a:rPr>
              <a:t>]</a:t>
            </a: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58894" y="4898395"/>
            <a:ext cx="1985038" cy="6787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&lt;Acceptance Sampling&gt; </a:t>
            </a:r>
            <a:r>
              <a:rPr lang="en-US" altLang="ko-KR" sz="1200" b="1" dirty="0" err="1">
                <a:solidFill>
                  <a:schemeClr val="tx1"/>
                </a:solidFill>
              </a:rPr>
              <a:t>find.plan</a:t>
            </a:r>
            <a:r>
              <a:rPr lang="en-US" altLang="ko-KR" sz="1200" b="1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OCvar</a:t>
            </a:r>
            <a:r>
              <a:rPr lang="en-US" altLang="ko-KR" sz="1200" b="1" dirty="0">
                <a:solidFill>
                  <a:schemeClr val="tx1"/>
                </a:solidFill>
              </a:rPr>
              <a:t> [</a:t>
            </a:r>
            <a:r>
              <a:rPr lang="ko-KR" altLang="en-US" sz="1200" b="1" dirty="0">
                <a:solidFill>
                  <a:schemeClr val="tx1"/>
                </a:solidFill>
              </a:rPr>
              <a:t>시각화</a:t>
            </a:r>
            <a:r>
              <a:rPr lang="en-US" altLang="ko-KR" sz="1200" b="1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5826030" y="2348880"/>
            <a:ext cx="2808312" cy="165515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기존의 </a:t>
            </a:r>
            <a:r>
              <a:rPr lang="en-US" altLang="ko-KR" sz="1200" dirty="0" err="1">
                <a:solidFill>
                  <a:schemeClr val="tx1"/>
                </a:solidFill>
              </a:rPr>
              <a:t>find.plan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  <a:r>
              <a:rPr lang="ko-KR" altLang="en-US" sz="1200" dirty="0">
                <a:solidFill>
                  <a:schemeClr val="tx1"/>
                </a:solidFill>
              </a:rPr>
              <a:t>은 결정된 하나의 </a:t>
            </a:r>
            <a:r>
              <a:rPr lang="en-US" altLang="ko-KR" sz="1200" dirty="0">
                <a:solidFill>
                  <a:schemeClr val="tx1"/>
                </a:solidFill>
              </a:rPr>
              <a:t>OC</a:t>
            </a:r>
            <a:r>
              <a:rPr lang="ko-KR" altLang="en-US" sz="1200" dirty="0">
                <a:solidFill>
                  <a:schemeClr val="tx1"/>
                </a:solidFill>
              </a:rPr>
              <a:t>곡선을 이용하여 수치적인 계산으로 정확한 샘플사이즈</a:t>
            </a:r>
            <a:r>
              <a:rPr lang="en-US" altLang="ko-KR" sz="1200" dirty="0">
                <a:solidFill>
                  <a:schemeClr val="tx1"/>
                </a:solidFill>
              </a:rPr>
              <a:t>(n), </a:t>
            </a:r>
            <a:r>
              <a:rPr lang="ko-KR" altLang="en-US" sz="1200" dirty="0">
                <a:solidFill>
                  <a:schemeClr val="tx1"/>
                </a:solidFill>
              </a:rPr>
              <a:t>합격판정개수</a:t>
            </a:r>
            <a:r>
              <a:rPr lang="en-US" altLang="ko-KR" sz="1200" dirty="0">
                <a:solidFill>
                  <a:schemeClr val="tx1"/>
                </a:solidFill>
              </a:rPr>
              <a:t>(c)</a:t>
            </a:r>
            <a:r>
              <a:rPr lang="ko-KR" altLang="en-US" sz="1200" dirty="0">
                <a:solidFill>
                  <a:schemeClr val="tx1"/>
                </a:solidFill>
              </a:rPr>
              <a:t>을 구한다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하지만 실제 공장에서는 정확한 값보다는 </a:t>
            </a:r>
            <a:r>
              <a:rPr lang="en-US" altLang="ko-KR" sz="1200" dirty="0">
                <a:solidFill>
                  <a:schemeClr val="tx1"/>
                </a:solidFill>
              </a:rPr>
              <a:t>table</a:t>
            </a:r>
            <a:r>
              <a:rPr lang="ko-KR" altLang="en-US" sz="1200" dirty="0">
                <a:solidFill>
                  <a:schemeClr val="tx1"/>
                </a:solidFill>
              </a:rPr>
              <a:t>을 이용한 근사적인 값을 많이 쓰므로 패키지 내에 </a:t>
            </a:r>
            <a:r>
              <a:rPr lang="ko-KR" altLang="en-US" sz="1200" dirty="0">
                <a:solidFill>
                  <a:srgbClr val="FF0000"/>
                </a:solidFill>
              </a:rPr>
              <a:t>샘플링검사 </a:t>
            </a:r>
            <a:r>
              <a:rPr lang="en-US" altLang="ko-KR" sz="1200" dirty="0">
                <a:solidFill>
                  <a:srgbClr val="FF0000"/>
                </a:solidFill>
              </a:rPr>
              <a:t>table</a:t>
            </a:r>
            <a:r>
              <a:rPr lang="ko-KR" altLang="en-US" sz="1200" dirty="0">
                <a:solidFill>
                  <a:srgbClr val="FF0000"/>
                </a:solidFill>
              </a:rPr>
              <a:t>을 탑재하여 참조하는 방식으로 개발</a:t>
            </a: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826030" y="4077073"/>
            <a:ext cx="2808312" cy="150003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계량 </a:t>
            </a:r>
            <a:r>
              <a:rPr lang="ko-KR" altLang="en-US" sz="1200" dirty="0" err="1">
                <a:solidFill>
                  <a:schemeClr val="tx1"/>
                </a:solidFill>
              </a:rPr>
              <a:t>규준형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회 샘플링에서 표준편차를 모를 때와 표준편차를 알고 불량률을 보증하는 방식일 때  </a:t>
            </a:r>
            <a:r>
              <a:rPr lang="en-US" altLang="ko-KR" sz="1200" dirty="0" err="1">
                <a:solidFill>
                  <a:schemeClr val="tx1"/>
                </a:solidFill>
              </a:rPr>
              <a:t>find.plan</a:t>
            </a:r>
            <a:r>
              <a:rPr lang="en-US" altLang="ko-KR" sz="1200" dirty="0">
                <a:solidFill>
                  <a:schemeClr val="tx1"/>
                </a:solidFill>
              </a:rPr>
              <a:t>() </a:t>
            </a:r>
            <a:r>
              <a:rPr lang="ko-KR" altLang="en-US" sz="1200" dirty="0">
                <a:solidFill>
                  <a:schemeClr val="tx1"/>
                </a:solidFill>
              </a:rPr>
              <a:t>자체가 </a:t>
            </a:r>
            <a:r>
              <a:rPr lang="en-US" altLang="ko-KR" sz="1200" dirty="0">
                <a:solidFill>
                  <a:schemeClr val="tx1"/>
                </a:solidFill>
              </a:rPr>
              <a:t>table</a:t>
            </a:r>
            <a:r>
              <a:rPr lang="ko-KR" altLang="en-US" sz="1200" dirty="0">
                <a:solidFill>
                  <a:schemeClr val="tx1"/>
                </a:solidFill>
              </a:rPr>
              <a:t>이 참조하는 값과 동일하므로 그대로 사용</a:t>
            </a:r>
          </a:p>
        </p:txBody>
      </p:sp>
      <p:sp>
        <p:nvSpPr>
          <p:cNvPr id="38" name="모서리가 둥근 직사각형 19"/>
          <p:cNvSpPr/>
          <p:nvPr/>
        </p:nvSpPr>
        <p:spPr>
          <a:xfrm>
            <a:off x="1337913" y="903468"/>
            <a:ext cx="7285330" cy="649107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▶ </a:t>
            </a:r>
            <a:r>
              <a:rPr lang="ko-KR" altLang="ko-KR" sz="14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샘플링 검사</a:t>
            </a:r>
            <a:r>
              <a:rPr lang="ko-KR" altLang="en-US" sz="14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는</a:t>
            </a:r>
            <a:r>
              <a:rPr lang="en-US" altLang="ko-KR" sz="14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한</a:t>
            </a:r>
            <a:r>
              <a:rPr lang="en-US" altLang="ko-KR" sz="14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LOT</a:t>
            </a:r>
            <a:r>
              <a:rPr lang="ko-KR" altLang="ko-KR" sz="14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의 물품 중에서 발췌한 시료를 조사하고 그 결과를 판정 기준과 비교하여 그 </a:t>
            </a:r>
            <a:r>
              <a:rPr lang="en-US" altLang="ko-KR" sz="14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LOT</a:t>
            </a:r>
            <a:r>
              <a:rPr lang="ko-KR" altLang="ko-KR" sz="14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의 합격 여부를 결정하는 </a:t>
            </a:r>
            <a:r>
              <a:rPr lang="ko-KR" altLang="en-US" sz="14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검사</a:t>
            </a:r>
            <a:r>
              <a:rPr lang="ko-KR" altLang="ko-KR" sz="14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를 뜻한다</a:t>
            </a:r>
            <a:r>
              <a:rPr lang="en-US" altLang="ko-KR" sz="14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355085" y="5677635"/>
            <a:ext cx="1872208" cy="92687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</a:rPr>
              <a:t>계량 </a:t>
            </a:r>
            <a:r>
              <a:rPr lang="ko-KR" altLang="en-US" sz="1200" b="1" dirty="0" err="1">
                <a:solidFill>
                  <a:srgbClr val="FF0000"/>
                </a:solidFill>
              </a:rPr>
              <a:t>규준형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r>
              <a:rPr lang="ko-KR" altLang="en-US" sz="1200" b="1" dirty="0">
                <a:solidFill>
                  <a:srgbClr val="FF0000"/>
                </a:solidFill>
              </a:rPr>
              <a:t>회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표준편차 기지 평균값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558894" y="5677635"/>
            <a:ext cx="1985040" cy="92687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826030" y="5661249"/>
            <a:ext cx="2796666" cy="94326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평균값을 보증하는 계량 </a:t>
            </a:r>
            <a:r>
              <a:rPr lang="ko-KR" altLang="en-US" sz="1200" dirty="0" err="1">
                <a:solidFill>
                  <a:schemeClr val="tx1"/>
                </a:solidFill>
              </a:rPr>
              <a:t>규준형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회 샘플링은 기존 </a:t>
            </a:r>
            <a:r>
              <a:rPr lang="en-US" altLang="ko-KR" sz="1200" dirty="0">
                <a:solidFill>
                  <a:schemeClr val="tx1"/>
                </a:solidFill>
              </a:rPr>
              <a:t>r </a:t>
            </a:r>
            <a:r>
              <a:rPr lang="ko-KR" altLang="en-US" sz="1200" dirty="0">
                <a:solidFill>
                  <a:schemeClr val="tx1"/>
                </a:solidFill>
              </a:rPr>
              <a:t>패키지의 </a:t>
            </a:r>
            <a:r>
              <a:rPr lang="en-US" altLang="ko-KR" sz="1200" dirty="0" err="1">
                <a:solidFill>
                  <a:schemeClr val="tx1"/>
                </a:solidFill>
              </a:rPr>
              <a:t>find.plan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  <a:r>
              <a:rPr lang="ko-KR" altLang="en-US" sz="1200" dirty="0">
                <a:solidFill>
                  <a:schemeClr val="tx1"/>
                </a:solidFill>
              </a:rPr>
              <a:t>으로는 구할 수 없어 </a:t>
            </a:r>
            <a:r>
              <a:rPr lang="en-US" altLang="ko-KR" sz="1200" dirty="0">
                <a:solidFill>
                  <a:srgbClr val="FF0000"/>
                </a:solidFill>
              </a:rPr>
              <a:t>table</a:t>
            </a:r>
            <a:r>
              <a:rPr lang="ko-KR" altLang="en-US" sz="1200" dirty="0">
                <a:solidFill>
                  <a:srgbClr val="FF0000"/>
                </a:solidFill>
              </a:rPr>
              <a:t>을 탑재하여 참조</a:t>
            </a:r>
            <a:r>
              <a:rPr lang="ko-KR" altLang="en-US" sz="1200" dirty="0">
                <a:solidFill>
                  <a:schemeClr val="tx1"/>
                </a:solidFill>
              </a:rPr>
              <a:t>하는 방식으로 개발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53437" y="1146935"/>
            <a:ext cx="6454282" cy="5081299"/>
            <a:chOff x="2001758" y="1243806"/>
            <a:chExt cx="6454282" cy="508129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1758" y="1243806"/>
              <a:ext cx="6454282" cy="508129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3540712" y="1983542"/>
              <a:ext cx="33763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+mn-ea"/>
                </a:rPr>
                <a:t>샘플링 검사</a:t>
              </a:r>
              <a:r>
                <a:rPr lang="en-US" altLang="ko-KR" sz="2000" b="1" dirty="0">
                  <a:latin typeface="+mn-ea"/>
                </a:rPr>
                <a:t>(SI) </a:t>
              </a:r>
              <a:r>
                <a:rPr lang="ko-KR" altLang="en-US" sz="2000" b="1" dirty="0">
                  <a:latin typeface="+mn-ea"/>
                </a:rPr>
                <a:t>참조 </a:t>
              </a:r>
              <a:r>
                <a:rPr lang="en-US" altLang="ko-KR" sz="2000" b="1" dirty="0">
                  <a:latin typeface="+mn-ea"/>
                </a:rPr>
                <a:t>Table          </a:t>
              </a:r>
            </a:p>
            <a:p>
              <a:r>
                <a:rPr lang="en-US" altLang="ko-KR" sz="2000" b="1" dirty="0">
                  <a:latin typeface="+mn-ea"/>
                </a:rPr>
                <a:t>      (</a:t>
              </a:r>
              <a:r>
                <a:rPr lang="ko-KR" altLang="en-US" sz="2000" b="1" dirty="0">
                  <a:latin typeface="+mn-ea"/>
                </a:rPr>
                <a:t>계수 규준형 </a:t>
              </a:r>
              <a:r>
                <a:rPr lang="en-US" altLang="ko-KR" sz="2000" b="1" dirty="0">
                  <a:latin typeface="+mn-ea"/>
                </a:rPr>
                <a:t>1</a:t>
              </a:r>
              <a:r>
                <a:rPr lang="ko-KR" altLang="en-US" sz="2000" b="1" dirty="0">
                  <a:latin typeface="+mn-ea"/>
                </a:rPr>
                <a:t>회</a:t>
              </a:r>
              <a:r>
                <a:rPr lang="en-US" altLang="ko-KR" sz="2000" b="1" dirty="0">
                  <a:latin typeface="+mn-ea"/>
                </a:rPr>
                <a:t>)</a:t>
              </a:r>
              <a:endParaRPr lang="ko-KR" altLang="en-US" sz="2000" b="1" dirty="0">
                <a:latin typeface="+mn-ea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488945" y="3177171"/>
              <a:ext cx="237626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/>
                <a:t>&lt;</a:t>
              </a:r>
              <a:r>
                <a:rPr lang="ko-KR" altLang="en-US" sz="1500" b="1" dirty="0"/>
                <a:t>샘플링 사이즈 참조 표</a:t>
              </a:r>
              <a:r>
                <a:rPr lang="en-US" altLang="ko-KR" sz="1500" b="1" dirty="0"/>
                <a:t>&gt;</a:t>
              </a:r>
              <a:endParaRPr lang="ko-KR" altLang="en-US" sz="15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449724" y="5943703"/>
              <a:ext cx="24405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/>
                <a:t>&lt;</a:t>
              </a:r>
              <a:r>
                <a:rPr lang="ko-KR" altLang="en-US" sz="1500" b="1" dirty="0"/>
                <a:t>합격판정개수 참조 표</a:t>
              </a:r>
              <a:r>
                <a:rPr lang="en-US" altLang="ko-KR" sz="1500" b="1" dirty="0"/>
                <a:t>&gt;</a:t>
              </a:r>
              <a:endParaRPr lang="ko-KR" altLang="en-US" sz="15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617435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3582" y="436602"/>
            <a:ext cx="3580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2.6</a:t>
            </a:r>
            <a:r>
              <a:rPr lang="en-US" altLang="ko-KR" sz="2000" b="1" dirty="0"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샘플링검사</a:t>
            </a:r>
            <a:r>
              <a:rPr lang="en-US" altLang="ko-KR" sz="2000" b="1" dirty="0">
                <a:latin typeface="+mn-ea"/>
              </a:rPr>
              <a:t>(SI) </a:t>
            </a:r>
            <a:r>
              <a:rPr lang="ko-KR" altLang="en-US" sz="2000" b="1" dirty="0">
                <a:latin typeface="+mn-ea"/>
              </a:rPr>
              <a:t>패키지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860032" y="411136"/>
            <a:ext cx="4118539" cy="309452"/>
            <a:chOff x="5016145" y="536845"/>
            <a:chExt cx="3470989" cy="309452"/>
          </a:xfrm>
        </p:grpSpPr>
        <p:grpSp>
          <p:nvGrpSpPr>
            <p:cNvPr id="20" name="그룹 19"/>
            <p:cNvGrpSpPr/>
            <p:nvPr/>
          </p:nvGrpSpPr>
          <p:grpSpPr>
            <a:xfrm>
              <a:off x="5016145" y="538520"/>
              <a:ext cx="1299143" cy="307777"/>
              <a:chOff x="5296734" y="105856"/>
              <a:chExt cx="1111964" cy="307777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5296734" y="105856"/>
                <a:ext cx="11119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프로젝트 개요</a:t>
                </a:r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6251633" y="157800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/>
            <p:cNvGrpSpPr/>
            <p:nvPr/>
          </p:nvGrpSpPr>
          <p:grpSpPr>
            <a:xfrm>
              <a:off x="6066681" y="538220"/>
              <a:ext cx="1033760" cy="307777"/>
              <a:chOff x="5472588" y="100721"/>
              <a:chExt cx="884822" cy="307777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5472588" y="100721"/>
                <a:ext cx="884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1400" b="1" dirty="0">
                    <a:solidFill>
                      <a:schemeClr val="tx2"/>
                    </a:solidFill>
                    <a:latin typeface="나눔바른고딕" pitchFamily="50" charset="-127"/>
                    <a:ea typeface="나눔바른고딕" pitchFamily="50" charset="-127"/>
                  </a:rPr>
                  <a:t>프로젝트 내용</a:t>
                </a:r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>
                <a:off x="6342956" y="152965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7079875" y="537920"/>
              <a:ext cx="407283" cy="307777"/>
              <a:chOff x="5722518" y="125758"/>
              <a:chExt cx="348604" cy="307777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722518" y="125758"/>
                <a:ext cx="3367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활용</a:t>
                </a:r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6071122" y="171646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7487149" y="536845"/>
              <a:ext cx="999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A3227A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프로젝트 관리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903468"/>
            <a:ext cx="971600" cy="2139714"/>
            <a:chOff x="-2536712" y="1837043"/>
            <a:chExt cx="971600" cy="2139714"/>
          </a:xfrm>
        </p:grpSpPr>
        <p:sp>
          <p:nvSpPr>
            <p:cNvPr id="47" name="오각형 46"/>
            <p:cNvSpPr/>
            <p:nvPr/>
          </p:nvSpPr>
          <p:spPr>
            <a:xfrm>
              <a:off x="-2536712" y="1837043"/>
              <a:ext cx="971600" cy="419843"/>
            </a:xfrm>
            <a:prstGeom prst="homePlat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패키지 조사</a:t>
              </a:r>
            </a:p>
          </p:txBody>
        </p:sp>
        <p:sp>
          <p:nvSpPr>
            <p:cNvPr id="48" name="오각형 47"/>
            <p:cNvSpPr/>
            <p:nvPr/>
          </p:nvSpPr>
          <p:spPr>
            <a:xfrm>
              <a:off x="-2536712" y="2279548"/>
              <a:ext cx="971600" cy="419843"/>
            </a:xfrm>
            <a:prstGeom prst="homePlate">
              <a:avLst/>
            </a:prstGeom>
            <a:solidFill>
              <a:srgbClr val="FFC00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function </a:t>
              </a:r>
            </a:p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검증</a:t>
              </a:r>
            </a:p>
          </p:txBody>
        </p:sp>
        <p:sp>
          <p:nvSpPr>
            <p:cNvPr id="51" name="오각형 50"/>
            <p:cNvSpPr/>
            <p:nvPr/>
          </p:nvSpPr>
          <p:spPr>
            <a:xfrm>
              <a:off x="-2536712" y="2699391"/>
              <a:ext cx="971600" cy="419843"/>
            </a:xfrm>
            <a:prstGeom prst="homePlate">
              <a:avLst/>
            </a:prstGeom>
            <a:solidFill>
              <a:srgbClr val="FFC00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패키지 활용 및 구축</a:t>
              </a:r>
            </a:p>
          </p:txBody>
        </p:sp>
        <p:sp>
          <p:nvSpPr>
            <p:cNvPr id="52" name="오각형 51"/>
            <p:cNvSpPr/>
            <p:nvPr/>
          </p:nvSpPr>
          <p:spPr>
            <a:xfrm>
              <a:off x="-2536712" y="3137071"/>
              <a:ext cx="971600" cy="419843"/>
            </a:xfrm>
            <a:prstGeom prst="homePlat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UI </a:t>
              </a:r>
              <a:r>
                <a:rPr lang="ko-KR" altLang="en-US" sz="1000" b="1" dirty="0"/>
                <a:t>설계 및 구현</a:t>
              </a:r>
            </a:p>
          </p:txBody>
        </p:sp>
        <p:sp>
          <p:nvSpPr>
            <p:cNvPr id="53" name="오각형 52"/>
            <p:cNvSpPr/>
            <p:nvPr/>
          </p:nvSpPr>
          <p:spPr>
            <a:xfrm>
              <a:off x="-2536712" y="3556914"/>
              <a:ext cx="971600" cy="419843"/>
            </a:xfrm>
            <a:prstGeom prst="homePlat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Plug-in</a:t>
              </a:r>
            </a:p>
            <a:p>
              <a:pPr algn="ctr"/>
              <a:r>
                <a:rPr lang="ko-KR" altLang="en-US" sz="1000" b="1" dirty="0"/>
                <a:t>패키지 구축</a:t>
              </a:r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1364481" y="3191259"/>
            <a:ext cx="1872208" cy="49116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</a:rPr>
              <a:t>계수 조정형 </a:t>
            </a:r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r>
              <a:rPr lang="ko-KR" altLang="en-US" sz="1200" b="1" dirty="0">
                <a:solidFill>
                  <a:srgbClr val="FF0000"/>
                </a:solidFill>
              </a:rPr>
              <a:t>회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(LQ)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515326" y="2431241"/>
            <a:ext cx="2025175" cy="49116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515328" y="3191259"/>
            <a:ext cx="2025174" cy="190707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5824585" y="2431241"/>
            <a:ext cx="2808312" cy="342711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기존 </a:t>
            </a:r>
            <a:r>
              <a:rPr lang="en-US" altLang="ko-KR" sz="1400" dirty="0">
                <a:solidFill>
                  <a:schemeClr val="tx1"/>
                </a:solidFill>
              </a:rPr>
              <a:t>R </a:t>
            </a:r>
            <a:r>
              <a:rPr lang="ko-KR" altLang="en-US" sz="1400" dirty="0">
                <a:solidFill>
                  <a:schemeClr val="tx1"/>
                </a:solidFill>
              </a:rPr>
              <a:t>패키지에 계수 </a:t>
            </a:r>
            <a:r>
              <a:rPr lang="ko-KR" altLang="en-US" sz="1400" dirty="0" err="1">
                <a:solidFill>
                  <a:schemeClr val="tx1"/>
                </a:solidFill>
              </a:rPr>
              <a:t>규준형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회 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조정형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샘플링 검사와 관련된 패키지가 존재하지 않아 </a:t>
            </a:r>
            <a:r>
              <a:rPr lang="en-US" altLang="ko-KR" sz="1400" dirty="0">
                <a:solidFill>
                  <a:srgbClr val="FF0000"/>
                </a:solidFill>
              </a:rPr>
              <a:t>table</a:t>
            </a:r>
            <a:r>
              <a:rPr lang="ko-KR" altLang="en-US" sz="1400" dirty="0">
                <a:solidFill>
                  <a:srgbClr val="FF0000"/>
                </a:solidFill>
              </a:rPr>
              <a:t>을 탑재하여 참조</a:t>
            </a:r>
            <a:r>
              <a:rPr lang="ko-KR" altLang="en-US" sz="1400" dirty="0">
                <a:solidFill>
                  <a:schemeClr val="tx1"/>
                </a:solidFill>
              </a:rPr>
              <a:t>하는 방식으로 개발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364481" y="5394897"/>
            <a:ext cx="1872208" cy="49116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</a:rPr>
              <a:t>계수 조정형 </a:t>
            </a:r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r>
              <a:rPr lang="ko-KR" altLang="en-US" sz="1200" b="1" dirty="0">
                <a:solidFill>
                  <a:srgbClr val="FF0000"/>
                </a:solidFill>
              </a:rPr>
              <a:t>회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364481" y="2431241"/>
            <a:ext cx="1872208" cy="49116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</a:rPr>
              <a:t>계수 </a:t>
            </a:r>
            <a:r>
              <a:rPr lang="ko-KR" altLang="en-US" sz="1200" b="1" dirty="0" err="1">
                <a:solidFill>
                  <a:srgbClr val="FF0000"/>
                </a:solidFill>
              </a:rPr>
              <a:t>규준형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r>
              <a:rPr lang="ko-KR" altLang="en-US" sz="1200" b="1" dirty="0">
                <a:solidFill>
                  <a:srgbClr val="FF0000"/>
                </a:solidFill>
              </a:rPr>
              <a:t>회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355086" y="4607167"/>
            <a:ext cx="1872208" cy="49116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</a:rPr>
              <a:t>계량 조정형 </a:t>
            </a:r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r>
              <a:rPr lang="ko-KR" altLang="en-US" sz="1200" b="1" dirty="0">
                <a:solidFill>
                  <a:srgbClr val="FF0000"/>
                </a:solidFill>
              </a:rPr>
              <a:t>회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363444" y="3899213"/>
            <a:ext cx="1872208" cy="49116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</a:rPr>
              <a:t>계수 조정형 </a:t>
            </a:r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r>
              <a:rPr lang="ko-KR" altLang="en-US" sz="1200" b="1" dirty="0">
                <a:solidFill>
                  <a:srgbClr val="FF0000"/>
                </a:solidFill>
              </a:rPr>
              <a:t>회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 (AQL)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15328" y="5394897"/>
            <a:ext cx="2025173" cy="49116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-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1355085" y="1724218"/>
            <a:ext cx="7272808" cy="461441"/>
            <a:chOff x="1331640" y="1043804"/>
            <a:chExt cx="7272808" cy="461441"/>
          </a:xfrm>
        </p:grpSpPr>
        <p:sp>
          <p:nvSpPr>
            <p:cNvPr id="62" name="직사각형 61"/>
            <p:cNvSpPr/>
            <p:nvPr/>
          </p:nvSpPr>
          <p:spPr>
            <a:xfrm>
              <a:off x="1331640" y="1043804"/>
              <a:ext cx="1872208" cy="46144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본 프로젝트 </a:t>
              </a:r>
              <a:r>
                <a:rPr lang="en-US" altLang="ko-KR" sz="1200" b="1" dirty="0"/>
                <a:t>function()</a:t>
              </a:r>
              <a:endParaRPr lang="ko-KR" altLang="en-US" sz="1200" b="1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3540445" y="1043804"/>
              <a:ext cx="1976611" cy="46144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활용한 </a:t>
              </a:r>
              <a:endParaRPr lang="en-US" altLang="ko-KR" sz="1200" b="1" dirty="0"/>
            </a:p>
            <a:p>
              <a:pPr algn="ctr"/>
              <a:r>
                <a:rPr lang="en-US" altLang="ko-KR" sz="1200" b="1" dirty="0"/>
                <a:t>&lt;R </a:t>
              </a:r>
              <a:r>
                <a:rPr lang="ko-KR" altLang="en-US" sz="1200" b="1" dirty="0"/>
                <a:t>패키지</a:t>
              </a:r>
              <a:r>
                <a:rPr lang="en-US" altLang="ko-KR" sz="1200" b="1" dirty="0"/>
                <a:t>&gt;</a:t>
              </a:r>
              <a:r>
                <a:rPr lang="ko-KR" altLang="en-US" sz="1200" b="1" dirty="0"/>
                <a:t> 및 </a:t>
              </a:r>
              <a:r>
                <a:rPr lang="en-US" altLang="ko-KR" sz="1200" b="1" dirty="0"/>
                <a:t>function()</a:t>
              </a:r>
              <a:endParaRPr lang="ko-KR" altLang="en-US" sz="1200" b="1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5796136" y="1043804"/>
              <a:ext cx="2808312" cy="46144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보완 내용</a:t>
              </a:r>
            </a:p>
          </p:txBody>
        </p:sp>
      </p:grpSp>
      <p:sp>
        <p:nvSpPr>
          <p:cNvPr id="68" name="모서리가 둥근 직사각형 19"/>
          <p:cNvSpPr/>
          <p:nvPr/>
        </p:nvSpPr>
        <p:spPr>
          <a:xfrm>
            <a:off x="1337913" y="903468"/>
            <a:ext cx="7285330" cy="649107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▶ </a:t>
            </a:r>
            <a:r>
              <a:rPr lang="ko-KR" altLang="ko-KR" sz="14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샘플링 검사는</a:t>
            </a:r>
            <a:r>
              <a:rPr lang="en-US" altLang="ko-KR" sz="14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한</a:t>
            </a:r>
            <a:r>
              <a:rPr lang="en-US" altLang="ko-KR" sz="14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LOT</a:t>
            </a:r>
            <a:r>
              <a:rPr lang="ko-KR" altLang="ko-KR" sz="14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의 물품 중에서 발췌한 시료를 조사하고 그 결과를 판정 기준과 비교하여 그 </a:t>
            </a:r>
            <a:r>
              <a:rPr lang="en-US" altLang="ko-KR" sz="14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LOT</a:t>
            </a:r>
            <a:r>
              <a:rPr lang="ko-KR" altLang="ko-KR" sz="14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의 합격 여부를 결정하는 </a:t>
            </a:r>
            <a:r>
              <a:rPr lang="ko-KR" altLang="en-US" sz="14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검사</a:t>
            </a:r>
            <a:r>
              <a:rPr lang="ko-KR" altLang="ko-KR" sz="14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를 뜻한다</a:t>
            </a:r>
            <a:r>
              <a:rPr lang="en-US" altLang="ko-KR" sz="14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5776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860032" y="411136"/>
            <a:ext cx="4118539" cy="309452"/>
            <a:chOff x="5016145" y="536845"/>
            <a:chExt cx="3470989" cy="309452"/>
          </a:xfrm>
        </p:grpSpPr>
        <p:grpSp>
          <p:nvGrpSpPr>
            <p:cNvPr id="20" name="그룹 19"/>
            <p:cNvGrpSpPr/>
            <p:nvPr/>
          </p:nvGrpSpPr>
          <p:grpSpPr>
            <a:xfrm>
              <a:off x="5016145" y="538520"/>
              <a:ext cx="1299143" cy="307777"/>
              <a:chOff x="5296734" y="105856"/>
              <a:chExt cx="1111964" cy="307777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5296734" y="105856"/>
                <a:ext cx="11119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프로젝트 개요</a:t>
                </a:r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6251633" y="157800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/>
            <p:cNvGrpSpPr/>
            <p:nvPr/>
          </p:nvGrpSpPr>
          <p:grpSpPr>
            <a:xfrm>
              <a:off x="6066681" y="538220"/>
              <a:ext cx="1033760" cy="307777"/>
              <a:chOff x="5472588" y="100721"/>
              <a:chExt cx="884822" cy="307777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5472588" y="100721"/>
                <a:ext cx="884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1400" b="1" dirty="0">
                    <a:solidFill>
                      <a:schemeClr val="tx2"/>
                    </a:solidFill>
                    <a:latin typeface="나눔바른고딕" pitchFamily="50" charset="-127"/>
                    <a:ea typeface="나눔바른고딕" pitchFamily="50" charset="-127"/>
                  </a:rPr>
                  <a:t>프로젝트 내용</a:t>
                </a:r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>
                <a:off x="6342956" y="152965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7079875" y="537920"/>
              <a:ext cx="407283" cy="307777"/>
              <a:chOff x="5722518" y="125758"/>
              <a:chExt cx="348604" cy="307777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722518" y="125758"/>
                <a:ext cx="3367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활용</a:t>
                </a:r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6071122" y="171646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7487149" y="536845"/>
              <a:ext cx="999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A3227A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프로젝트 관리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903468"/>
            <a:ext cx="971600" cy="2139714"/>
            <a:chOff x="-2536712" y="1837043"/>
            <a:chExt cx="971600" cy="2139714"/>
          </a:xfrm>
        </p:grpSpPr>
        <p:sp>
          <p:nvSpPr>
            <p:cNvPr id="47" name="오각형 46"/>
            <p:cNvSpPr/>
            <p:nvPr/>
          </p:nvSpPr>
          <p:spPr>
            <a:xfrm>
              <a:off x="-2536712" y="1837043"/>
              <a:ext cx="971600" cy="419843"/>
            </a:xfrm>
            <a:prstGeom prst="homePlat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패키지 조사</a:t>
              </a:r>
            </a:p>
          </p:txBody>
        </p:sp>
        <p:sp>
          <p:nvSpPr>
            <p:cNvPr id="48" name="오각형 47"/>
            <p:cNvSpPr/>
            <p:nvPr/>
          </p:nvSpPr>
          <p:spPr>
            <a:xfrm>
              <a:off x="-2536712" y="2279548"/>
              <a:ext cx="971600" cy="419843"/>
            </a:xfrm>
            <a:prstGeom prst="homePlat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function </a:t>
              </a:r>
            </a:p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검증</a:t>
              </a:r>
            </a:p>
          </p:txBody>
        </p:sp>
        <p:sp>
          <p:nvSpPr>
            <p:cNvPr id="51" name="오각형 50"/>
            <p:cNvSpPr/>
            <p:nvPr/>
          </p:nvSpPr>
          <p:spPr>
            <a:xfrm>
              <a:off x="-2536712" y="2699391"/>
              <a:ext cx="971600" cy="419843"/>
            </a:xfrm>
            <a:prstGeom prst="homePlat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패키지 활용 및 구축</a:t>
              </a:r>
            </a:p>
          </p:txBody>
        </p:sp>
        <p:sp>
          <p:nvSpPr>
            <p:cNvPr id="52" name="오각형 51"/>
            <p:cNvSpPr/>
            <p:nvPr/>
          </p:nvSpPr>
          <p:spPr>
            <a:xfrm>
              <a:off x="-2536712" y="3137071"/>
              <a:ext cx="971600" cy="419843"/>
            </a:xfrm>
            <a:prstGeom prst="homePlate">
              <a:avLst/>
            </a:prstGeom>
            <a:solidFill>
              <a:srgbClr val="FFC00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UI 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설계 및 구현</a:t>
              </a:r>
            </a:p>
          </p:txBody>
        </p:sp>
        <p:sp>
          <p:nvSpPr>
            <p:cNvPr id="53" name="오각형 52"/>
            <p:cNvSpPr/>
            <p:nvPr/>
          </p:nvSpPr>
          <p:spPr>
            <a:xfrm>
              <a:off x="-2536712" y="3556914"/>
              <a:ext cx="971600" cy="419843"/>
            </a:xfrm>
            <a:prstGeom prst="homePlate">
              <a:avLst/>
            </a:prstGeom>
            <a:solidFill>
              <a:srgbClr val="FFC00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Plug-in</a:t>
              </a:r>
            </a:p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패키지 구축</a:t>
              </a:r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3923981" y="2032156"/>
            <a:ext cx="1548681" cy="26152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pc="-150" dirty="0">
                <a:solidFill>
                  <a:schemeClr val="bg1"/>
                </a:solidFill>
              </a:rPr>
              <a:t>plug-in UI </a:t>
            </a:r>
            <a:r>
              <a:rPr lang="ko-KR" altLang="en-US" sz="1000" b="1" spc="-150" dirty="0">
                <a:solidFill>
                  <a:schemeClr val="bg1"/>
                </a:solidFill>
              </a:rPr>
              <a:t>설계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923982" y="2824244"/>
            <a:ext cx="1548681" cy="26152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pc="-150" dirty="0">
                <a:solidFill>
                  <a:schemeClr val="bg1"/>
                </a:solidFill>
              </a:rPr>
              <a:t>plug-in UI </a:t>
            </a:r>
            <a:r>
              <a:rPr lang="ko-KR" altLang="en-US" sz="1000" b="1" spc="-150" dirty="0">
                <a:solidFill>
                  <a:schemeClr val="bg1"/>
                </a:solidFill>
              </a:rPr>
              <a:t>구현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923981" y="3596385"/>
            <a:ext cx="1548681" cy="26152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pc="-150" dirty="0">
                <a:solidFill>
                  <a:schemeClr val="bg1"/>
                </a:solidFill>
              </a:rPr>
              <a:t>함수 </a:t>
            </a:r>
            <a:r>
              <a:rPr lang="en-US" altLang="ko-KR" sz="1000" b="1" spc="-150" dirty="0">
                <a:solidFill>
                  <a:schemeClr val="bg1"/>
                </a:solidFill>
              </a:rPr>
              <a:t>– plug-in </a:t>
            </a:r>
            <a:r>
              <a:rPr lang="ko-KR" altLang="en-US" sz="1000" b="1" spc="-150" dirty="0">
                <a:solidFill>
                  <a:schemeClr val="bg1"/>
                </a:solidFill>
              </a:rPr>
              <a:t>연결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923982" y="4403003"/>
            <a:ext cx="1548681" cy="26152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pc="-150" dirty="0">
                <a:solidFill>
                  <a:schemeClr val="bg1"/>
                </a:solidFill>
              </a:rPr>
              <a:t>plug-in </a:t>
            </a:r>
            <a:r>
              <a:rPr lang="ko-KR" altLang="en-US" sz="1000" b="1" spc="-150" dirty="0">
                <a:solidFill>
                  <a:schemeClr val="bg1"/>
                </a:solidFill>
              </a:rPr>
              <a:t>패키지 검증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58" name="직선 화살표 연결선 57"/>
          <p:cNvCxnSpPr>
            <a:stCxn id="54" idx="2"/>
            <a:endCxn id="55" idx="0"/>
          </p:cNvCxnSpPr>
          <p:nvPr/>
        </p:nvCxnSpPr>
        <p:spPr>
          <a:xfrm>
            <a:off x="4698322" y="2293678"/>
            <a:ext cx="1" cy="530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5" idx="2"/>
            <a:endCxn id="56" idx="0"/>
          </p:cNvCxnSpPr>
          <p:nvPr/>
        </p:nvCxnSpPr>
        <p:spPr>
          <a:xfrm flipH="1">
            <a:off x="4698322" y="3085766"/>
            <a:ext cx="1" cy="51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2"/>
            <a:endCxn id="57" idx="0"/>
          </p:cNvCxnSpPr>
          <p:nvPr/>
        </p:nvCxnSpPr>
        <p:spPr>
          <a:xfrm>
            <a:off x="4698322" y="3857907"/>
            <a:ext cx="1" cy="545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cxnSpLocks/>
            <a:stCxn id="54" idx="1"/>
          </p:cNvCxnSpPr>
          <p:nvPr/>
        </p:nvCxnSpPr>
        <p:spPr>
          <a:xfrm flipH="1" flipV="1">
            <a:off x="3498272" y="2161866"/>
            <a:ext cx="425709" cy="10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연결선: 꺾임 16"/>
          <p:cNvCxnSpPr>
            <a:cxnSpLocks/>
            <a:stCxn id="57" idx="2"/>
          </p:cNvCxnSpPr>
          <p:nvPr/>
        </p:nvCxnSpPr>
        <p:spPr>
          <a:xfrm rot="16200000" flipH="1">
            <a:off x="4915584" y="4447263"/>
            <a:ext cx="339816" cy="7743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257490" y="3424636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프로젝트 파일 내 샘플링 참조 </a:t>
            </a:r>
            <a:r>
              <a:rPr lang="en-US" altLang="ko-KR" sz="1200" b="1" dirty="0"/>
              <a:t>table </a:t>
            </a:r>
            <a:r>
              <a:rPr lang="ko-KR" altLang="en-US" sz="1200" b="1" dirty="0"/>
              <a:t>저장 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6871780" y="3445783"/>
            <a:ext cx="1137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&lt;UI</a:t>
            </a:r>
            <a:r>
              <a:rPr lang="ko-KR" altLang="en-US" sz="1200" b="1" dirty="0"/>
              <a:t> 구현 창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cxnSp>
        <p:nvCxnSpPr>
          <p:cNvPr id="73" name="연결선: 꺾임 72"/>
          <p:cNvCxnSpPr>
            <a:cxnSpLocks/>
            <a:stCxn id="56" idx="1"/>
          </p:cNvCxnSpPr>
          <p:nvPr/>
        </p:nvCxnSpPr>
        <p:spPr>
          <a:xfrm rot="10800000" flipV="1">
            <a:off x="3423685" y="3727146"/>
            <a:ext cx="500297" cy="138978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313387" y="6375953"/>
            <a:ext cx="1314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&lt;UI </a:t>
            </a:r>
            <a:r>
              <a:rPr lang="ko-KR" altLang="en-US" sz="1200" b="1" dirty="0"/>
              <a:t>실행 코드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cxnSp>
        <p:nvCxnSpPr>
          <p:cNvPr id="81" name="연결선: 꺾임 80"/>
          <p:cNvCxnSpPr>
            <a:cxnSpLocks/>
            <a:stCxn id="57" idx="2"/>
          </p:cNvCxnSpPr>
          <p:nvPr/>
        </p:nvCxnSpPr>
        <p:spPr>
          <a:xfrm rot="16200000" flipH="1">
            <a:off x="6129886" y="3232961"/>
            <a:ext cx="339815" cy="3202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5970033" y="4469271"/>
            <a:ext cx="2923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개발 패키지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좌</a:t>
            </a:r>
            <a:r>
              <a:rPr lang="en-US" altLang="ko-KR" sz="1200" b="1" dirty="0"/>
              <a:t>) </a:t>
            </a:r>
            <a:r>
              <a:rPr lang="en-US" altLang="ko-KR" sz="1200" b="1" dirty="0" err="1"/>
              <a:t>minitab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우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결과 창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cxnSp>
        <p:nvCxnSpPr>
          <p:cNvPr id="86" name="연결선: 꺾임 85"/>
          <p:cNvCxnSpPr>
            <a:cxnSpLocks/>
            <a:stCxn id="55" idx="3"/>
            <a:endCxn id="12" idx="1"/>
          </p:cNvCxnSpPr>
          <p:nvPr/>
        </p:nvCxnSpPr>
        <p:spPr>
          <a:xfrm flipV="1">
            <a:off x="5472663" y="2108346"/>
            <a:ext cx="497370" cy="84665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43582" y="436602"/>
            <a:ext cx="3580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2.6</a:t>
            </a:r>
            <a:r>
              <a:rPr lang="en-US" altLang="ko-KR" sz="2000" b="1" dirty="0"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샘플링검사</a:t>
            </a:r>
            <a:r>
              <a:rPr lang="en-US" altLang="ko-KR" sz="2000" b="1" dirty="0">
                <a:latin typeface="+mn-ea"/>
              </a:rPr>
              <a:t>(SI) </a:t>
            </a:r>
            <a:r>
              <a:rPr lang="ko-KR" altLang="en-US" sz="2000" b="1" dirty="0">
                <a:latin typeface="+mn-ea"/>
              </a:rPr>
              <a:t>패키지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846" y="985464"/>
            <a:ext cx="2197169" cy="24003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8" y="4130455"/>
            <a:ext cx="3242443" cy="22454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033" y="830839"/>
            <a:ext cx="2926839" cy="255501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915" y="5004339"/>
            <a:ext cx="2353494" cy="170951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9866" y="5001452"/>
            <a:ext cx="2402833" cy="17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5290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118762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5515" y="153481"/>
            <a:ext cx="95659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4400" spc="-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43807" y="2060848"/>
            <a:ext cx="43924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4000" b="1" spc="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프로젝트 활용</a:t>
            </a:r>
            <a:endParaRPr lang="en-US" altLang="ko-KR" sz="4000" b="1" spc="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2699" y="400904"/>
            <a:ext cx="2952328" cy="254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한국외국어대학교 산업경영공학과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b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pPr/>
              <a:t>16</a:t>
            </a:fld>
            <a:endParaRPr lang="ko-KR" altLang="en-US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98667" y="655471"/>
            <a:ext cx="3326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</a:rPr>
              <a:t>R commander Plug-in Packages </a:t>
            </a:r>
            <a:r>
              <a:rPr lang="ko-KR" altLang="en-US" sz="1400" b="1" dirty="0">
                <a:solidFill>
                  <a:srgbClr val="002060"/>
                </a:solidFill>
              </a:rPr>
              <a:t>개발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72699" y="3042826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3.1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기업 소개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3.2 Customizing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사례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3.3 R web application</a:t>
            </a: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3.4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품질관리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AS-IS TO-BE</a:t>
            </a:r>
          </a:p>
        </p:txBody>
      </p:sp>
    </p:spTree>
    <p:extLst>
      <p:ext uri="{BB962C8B-B14F-4D97-AF65-F5344CB8AC3E}">
        <p14:creationId xmlns:p14="http://schemas.microsoft.com/office/powerpoint/2010/main" val="79762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3581" y="436602"/>
            <a:ext cx="4964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srgbClr val="4F81B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.1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 소개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-15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4D42C-B0E2-4EED-BF19-E5A51456E6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860032" y="411136"/>
            <a:ext cx="4118539" cy="309452"/>
            <a:chOff x="5016145" y="536845"/>
            <a:chExt cx="3470989" cy="309452"/>
          </a:xfrm>
        </p:grpSpPr>
        <p:grpSp>
          <p:nvGrpSpPr>
            <p:cNvPr id="20" name="그룹 19"/>
            <p:cNvGrpSpPr/>
            <p:nvPr/>
          </p:nvGrpSpPr>
          <p:grpSpPr>
            <a:xfrm>
              <a:off x="5016145" y="538520"/>
              <a:ext cx="1299143" cy="307777"/>
              <a:chOff x="5296734" y="105856"/>
              <a:chExt cx="1111964" cy="307777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5296734" y="105856"/>
                <a:ext cx="11119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-15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바른고딕" pitchFamily="50" charset="-127"/>
                    <a:ea typeface="나눔바른고딕" pitchFamily="50" charset="-127"/>
                  </a:rPr>
                  <a:t>프로젝트 개요</a:t>
                </a:r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6251633" y="157800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/>
            <p:cNvGrpSpPr/>
            <p:nvPr/>
          </p:nvGrpSpPr>
          <p:grpSpPr>
            <a:xfrm>
              <a:off x="6066681" y="538220"/>
              <a:ext cx="1033760" cy="307777"/>
              <a:chOff x="5472588" y="100721"/>
              <a:chExt cx="884822" cy="307777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5472588" y="100721"/>
                <a:ext cx="884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-15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kumimoji="0" lang="ko-KR" altLang="en-US" sz="1400" i="0" u="none" strike="noStrike" kern="1200" cap="none" spc="-15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나눔바른고딕" pitchFamily="50" charset="-127"/>
                    <a:ea typeface="나눔바른고딕" pitchFamily="50" charset="-127"/>
                  </a:rPr>
                  <a:t>프로젝트 내용</a:t>
                </a:r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>
                <a:off x="6342956" y="152965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7066353" y="537920"/>
              <a:ext cx="420789" cy="307777"/>
              <a:chOff x="5710957" y="125758"/>
              <a:chExt cx="360165" cy="307777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710957" y="125758"/>
                <a:ext cx="3598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chemeClr val="tx2"/>
                    </a:solidFill>
                    <a:latin typeface="나눔바른고딕" pitchFamily="50" charset="-127"/>
                    <a:ea typeface="나눔바른고딕" pitchFamily="50" charset="-127"/>
                  </a:rPr>
                  <a:t>활용</a:t>
                </a:r>
                <a:endParaRPr kumimoji="0" lang="ko-KR" altLang="en-US" sz="1400" b="1" i="0" u="none" strike="noStrike" kern="1200" cap="none" spc="-15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2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6071122" y="171646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7487149" y="536845"/>
              <a:ext cx="999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A3227A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rPr>
                <a:t>프로젝트 관리</a:t>
              </a:r>
            </a:p>
          </p:txBody>
        </p:sp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441869"/>
              </p:ext>
            </p:extLst>
          </p:nvPr>
        </p:nvGraphicFramePr>
        <p:xfrm>
          <a:off x="296066" y="879837"/>
          <a:ext cx="4018368" cy="2891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88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3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회사명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동일 금속㈜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3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주소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경기도 안산시 단원구 </a:t>
                      </a:r>
                      <a:r>
                        <a:rPr lang="ko-KR" altLang="en-US" sz="1200" dirty="0" err="1"/>
                        <a:t>성곡동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720-8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3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대표이사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여상수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3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사원수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35</a:t>
                      </a:r>
                      <a:r>
                        <a:rPr lang="ko-KR" altLang="en-US" sz="120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주요 사업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자동차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전기 및 전자용 프레스 용접부품 생산 공급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0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주요 제품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단자류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베젤류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오디오케이스류</a:t>
                      </a:r>
                      <a:r>
                        <a:rPr lang="en-US" altLang="ko-KR" sz="1200" dirty="0"/>
                        <a:t>, </a:t>
                      </a:r>
                    </a:p>
                    <a:p>
                      <a:pPr latinLnBrk="1"/>
                      <a:r>
                        <a:rPr lang="ko-KR" altLang="en-US" sz="1200" dirty="0" err="1"/>
                        <a:t>일반케이스류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브라켓류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도금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도장</a:t>
                      </a:r>
                      <a:r>
                        <a:rPr lang="en-US" altLang="ko-KR" sz="1200" dirty="0"/>
                        <a:t>), </a:t>
                      </a:r>
                    </a:p>
                    <a:p>
                      <a:pPr latinLnBrk="1"/>
                      <a:r>
                        <a:rPr lang="ko-KR" altLang="en-US" sz="1200" dirty="0" err="1"/>
                        <a:t>브라켓류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용접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4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매출액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약 </a:t>
                      </a:r>
                      <a:r>
                        <a:rPr lang="en-US" altLang="ko-KR" sz="1200" dirty="0"/>
                        <a:t>50</a:t>
                      </a:r>
                      <a:r>
                        <a:rPr lang="ko-KR" altLang="en-US" sz="1200" dirty="0"/>
                        <a:t>억원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82097"/>
                  </a:ext>
                </a:extLst>
              </a:tr>
              <a:tr h="366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특징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현대 자동차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차 </a:t>
                      </a:r>
                      <a:r>
                        <a:rPr lang="en-US" altLang="ko-KR" sz="1200" dirty="0"/>
                        <a:t>vendor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863860"/>
                  </a:ext>
                </a:extLst>
              </a:tr>
            </a:tbl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4525233" y="1209199"/>
            <a:ext cx="4594111" cy="1904424"/>
            <a:chOff x="4427985" y="1061177"/>
            <a:chExt cx="4743856" cy="2172595"/>
          </a:xfrm>
        </p:grpSpPr>
        <p:grpSp>
          <p:nvGrpSpPr>
            <p:cNvPr id="36" name="그룹 35"/>
            <p:cNvGrpSpPr/>
            <p:nvPr/>
          </p:nvGrpSpPr>
          <p:grpSpPr>
            <a:xfrm>
              <a:off x="4427985" y="1061177"/>
              <a:ext cx="4394822" cy="792088"/>
              <a:chOff x="4808448" y="1395654"/>
              <a:chExt cx="3586860" cy="727835"/>
            </a:xfrm>
          </p:grpSpPr>
          <p:pic>
            <p:nvPicPr>
              <p:cNvPr id="52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8448" y="1403409"/>
                <a:ext cx="1194524" cy="7200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3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8852" y="1395654"/>
                <a:ext cx="1210790" cy="727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4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6765" y="1395655"/>
                <a:ext cx="1208543" cy="727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38" name="직선 연결선 37"/>
            <p:cNvCxnSpPr/>
            <p:nvPr/>
          </p:nvCxnSpPr>
          <p:spPr>
            <a:xfrm>
              <a:off x="4427985" y="1069617"/>
              <a:ext cx="14677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815259" y="1853265"/>
              <a:ext cx="15841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단자류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68073" y="1853265"/>
              <a:ext cx="15841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베젤류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556558" y="1855763"/>
              <a:ext cx="15841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오디오케이스류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4433715" y="2164685"/>
              <a:ext cx="4738126" cy="1069087"/>
              <a:chOff x="4427985" y="2348880"/>
              <a:chExt cx="4738126" cy="1069087"/>
            </a:xfrm>
          </p:grpSpPr>
          <p:grpSp>
            <p:nvGrpSpPr>
              <p:cNvPr id="43" name="그룹 42"/>
              <p:cNvGrpSpPr/>
              <p:nvPr/>
            </p:nvGrpSpPr>
            <p:grpSpPr>
              <a:xfrm>
                <a:off x="4427985" y="2348880"/>
                <a:ext cx="4394821" cy="864096"/>
                <a:chOff x="4427985" y="2348880"/>
                <a:chExt cx="4394821" cy="864096"/>
              </a:xfrm>
            </p:grpSpPr>
            <p:pic>
              <p:nvPicPr>
                <p:cNvPr id="48" name="Picture 5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27985" y="2348880"/>
                  <a:ext cx="1458165" cy="7899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9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42863" y="2348881"/>
                  <a:ext cx="1541510" cy="7920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0" name="Picture 7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42031" y="2348882"/>
                  <a:ext cx="1480775" cy="78991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cxnSp>
              <p:nvCxnSpPr>
                <p:cNvPr id="51" name="직선 연결선 50"/>
                <p:cNvCxnSpPr/>
                <p:nvPr/>
              </p:nvCxnSpPr>
              <p:spPr>
                <a:xfrm flipH="1">
                  <a:off x="7342031" y="2348880"/>
                  <a:ext cx="1" cy="86409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직선 연결선 43"/>
              <p:cNvCxnSpPr/>
              <p:nvPr/>
            </p:nvCxnSpPr>
            <p:spPr>
              <a:xfrm>
                <a:off x="4427985" y="2348880"/>
                <a:ext cx="14677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4572000" y="3138798"/>
                <a:ext cx="1584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일반케이스류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972383" y="3138797"/>
                <a:ext cx="1584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브라켓류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(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도금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/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도장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)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581936" y="3140968"/>
                <a:ext cx="15841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브라켓류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(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용접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)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56" name="순서도: 처리 55"/>
          <p:cNvSpPr/>
          <p:nvPr/>
        </p:nvSpPr>
        <p:spPr>
          <a:xfrm>
            <a:off x="4536250" y="865716"/>
            <a:ext cx="4245078" cy="231455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제품 소개</a:t>
            </a:r>
          </a:p>
        </p:txBody>
      </p:sp>
      <p:sp>
        <p:nvSpPr>
          <p:cNvPr id="57" name="순서도: 처리 56"/>
          <p:cNvSpPr/>
          <p:nvPr/>
        </p:nvSpPr>
        <p:spPr>
          <a:xfrm>
            <a:off x="4541711" y="3507559"/>
            <a:ext cx="4245078" cy="231455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 직 도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513357" y="4313965"/>
            <a:ext cx="8273432" cy="2095896"/>
            <a:chOff x="776826" y="3634393"/>
            <a:chExt cx="8287996" cy="2100086"/>
          </a:xfrm>
        </p:grpSpPr>
        <p:sp>
          <p:nvSpPr>
            <p:cNvPr id="59" name="사각형: 둥근 모서리 58"/>
            <p:cNvSpPr/>
            <p:nvPr/>
          </p:nvSpPr>
          <p:spPr>
            <a:xfrm>
              <a:off x="5842520" y="3634393"/>
              <a:ext cx="1475184" cy="2575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대표이사</a:t>
              </a:r>
            </a:p>
          </p:txBody>
        </p:sp>
        <p:sp>
          <p:nvSpPr>
            <p:cNvPr id="60" name="사각형: 둥근 모서리 59"/>
            <p:cNvSpPr/>
            <p:nvPr/>
          </p:nvSpPr>
          <p:spPr>
            <a:xfrm>
              <a:off x="5842520" y="4116567"/>
              <a:ext cx="1475184" cy="2575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총괄임원</a:t>
              </a:r>
            </a:p>
          </p:txBody>
        </p:sp>
        <p:sp>
          <p:nvSpPr>
            <p:cNvPr id="61" name="사각형: 둥근 모서리 60"/>
            <p:cNvSpPr/>
            <p:nvPr/>
          </p:nvSpPr>
          <p:spPr>
            <a:xfrm>
              <a:off x="776826" y="4613120"/>
              <a:ext cx="1475184" cy="2090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관리팀</a:t>
              </a:r>
            </a:p>
          </p:txBody>
        </p:sp>
        <p:sp>
          <p:nvSpPr>
            <p:cNvPr id="62" name="사각형: 둥근 모서리 61"/>
            <p:cNvSpPr/>
            <p:nvPr/>
          </p:nvSpPr>
          <p:spPr>
            <a:xfrm>
              <a:off x="7589638" y="4629249"/>
              <a:ext cx="1475184" cy="25753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품질팀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사각형: 둥근 모서리 63"/>
            <p:cNvSpPr/>
            <p:nvPr/>
          </p:nvSpPr>
          <p:spPr>
            <a:xfrm>
              <a:off x="5842520" y="4617262"/>
              <a:ext cx="1475184" cy="2575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생산팀</a:t>
              </a:r>
            </a:p>
          </p:txBody>
        </p:sp>
        <p:sp>
          <p:nvSpPr>
            <p:cNvPr id="65" name="사각형: 둥근 모서리 64"/>
            <p:cNvSpPr/>
            <p:nvPr/>
          </p:nvSpPr>
          <p:spPr>
            <a:xfrm>
              <a:off x="4181987" y="4629249"/>
              <a:ext cx="1475184" cy="2575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개발팀</a:t>
              </a:r>
            </a:p>
          </p:txBody>
        </p:sp>
        <p:sp>
          <p:nvSpPr>
            <p:cNvPr id="66" name="사각형: 둥근 모서리 65"/>
            <p:cNvSpPr/>
            <p:nvPr/>
          </p:nvSpPr>
          <p:spPr>
            <a:xfrm>
              <a:off x="2457791" y="4613120"/>
              <a:ext cx="1475184" cy="2575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영업팀</a:t>
              </a:r>
            </a:p>
          </p:txBody>
        </p:sp>
        <p:sp>
          <p:nvSpPr>
            <p:cNvPr id="67" name="사각형: 둥근 모서리 66"/>
            <p:cNvSpPr/>
            <p:nvPr/>
          </p:nvSpPr>
          <p:spPr>
            <a:xfrm>
              <a:off x="776826" y="5454974"/>
              <a:ext cx="1475184" cy="2575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총무팀</a:t>
              </a:r>
            </a:p>
          </p:txBody>
        </p:sp>
        <p:sp>
          <p:nvSpPr>
            <p:cNvPr id="68" name="사각형: 둥근 모서리 67"/>
            <p:cNvSpPr/>
            <p:nvPr/>
          </p:nvSpPr>
          <p:spPr>
            <a:xfrm>
              <a:off x="2457791" y="5476943"/>
              <a:ext cx="1475184" cy="2575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출하팀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사각형: 둥근 모서리 68"/>
            <p:cNvSpPr/>
            <p:nvPr/>
          </p:nvSpPr>
          <p:spPr>
            <a:xfrm>
              <a:off x="4181987" y="5468275"/>
              <a:ext cx="1475184" cy="2575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금형팀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사각형: 둥근 모서리 69"/>
            <p:cNvSpPr/>
            <p:nvPr/>
          </p:nvSpPr>
          <p:spPr>
            <a:xfrm>
              <a:off x="5842520" y="5431229"/>
              <a:ext cx="1475184" cy="2575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구매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자재팀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사각형: 둥근 모서리 70"/>
            <p:cNvSpPr/>
            <p:nvPr/>
          </p:nvSpPr>
          <p:spPr>
            <a:xfrm>
              <a:off x="7575074" y="5451756"/>
              <a:ext cx="1475184" cy="25753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품질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보증팀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2" name="직선 화살표 연결선 71"/>
            <p:cNvCxnSpPr>
              <a:cxnSpLocks/>
              <a:stCxn id="59" idx="2"/>
              <a:endCxn id="60" idx="0"/>
            </p:cNvCxnSpPr>
            <p:nvPr/>
          </p:nvCxnSpPr>
          <p:spPr>
            <a:xfrm>
              <a:off x="6580112" y="3891929"/>
              <a:ext cx="0" cy="224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cxnSpLocks/>
              <a:stCxn id="60" idx="2"/>
              <a:endCxn id="64" idx="0"/>
            </p:cNvCxnSpPr>
            <p:nvPr/>
          </p:nvCxnSpPr>
          <p:spPr>
            <a:xfrm>
              <a:off x="6580112" y="4374103"/>
              <a:ext cx="0" cy="2431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cxnSpLocks/>
              <a:stCxn id="61" idx="2"/>
              <a:endCxn id="67" idx="0"/>
            </p:cNvCxnSpPr>
            <p:nvPr/>
          </p:nvCxnSpPr>
          <p:spPr>
            <a:xfrm>
              <a:off x="1514418" y="4822214"/>
              <a:ext cx="0" cy="6327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/>
            <p:cNvCxnSpPr>
              <a:cxnSpLocks/>
              <a:stCxn id="66" idx="2"/>
              <a:endCxn id="68" idx="0"/>
            </p:cNvCxnSpPr>
            <p:nvPr/>
          </p:nvCxnSpPr>
          <p:spPr>
            <a:xfrm>
              <a:off x="3195383" y="4870656"/>
              <a:ext cx="0" cy="6062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>
              <a:cxnSpLocks/>
              <a:stCxn id="65" idx="2"/>
              <a:endCxn id="69" idx="0"/>
            </p:cNvCxnSpPr>
            <p:nvPr/>
          </p:nvCxnSpPr>
          <p:spPr>
            <a:xfrm>
              <a:off x="4919579" y="4886785"/>
              <a:ext cx="0" cy="5814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/>
            <p:cNvCxnSpPr>
              <a:cxnSpLocks/>
              <a:stCxn id="64" idx="2"/>
              <a:endCxn id="70" idx="0"/>
            </p:cNvCxnSpPr>
            <p:nvPr/>
          </p:nvCxnSpPr>
          <p:spPr>
            <a:xfrm>
              <a:off x="6580112" y="4874798"/>
              <a:ext cx="0" cy="556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>
              <a:cxnSpLocks/>
              <a:stCxn id="62" idx="2"/>
              <a:endCxn id="71" idx="0"/>
            </p:cNvCxnSpPr>
            <p:nvPr/>
          </p:nvCxnSpPr>
          <p:spPr>
            <a:xfrm flipH="1">
              <a:off x="8312666" y="4886785"/>
              <a:ext cx="14564" cy="5649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연결선: 꺾임 78"/>
            <p:cNvCxnSpPr>
              <a:cxnSpLocks/>
              <a:stCxn id="60" idx="1"/>
              <a:endCxn id="61" idx="0"/>
            </p:cNvCxnSpPr>
            <p:nvPr/>
          </p:nvCxnSpPr>
          <p:spPr>
            <a:xfrm rot="10800000" flipV="1">
              <a:off x="1514418" y="4245334"/>
              <a:ext cx="4328102" cy="36778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연결선: 꺾임 79"/>
            <p:cNvCxnSpPr>
              <a:cxnSpLocks/>
              <a:stCxn id="60" idx="1"/>
              <a:endCxn id="66" idx="0"/>
            </p:cNvCxnSpPr>
            <p:nvPr/>
          </p:nvCxnSpPr>
          <p:spPr>
            <a:xfrm rot="10800000" flipV="1">
              <a:off x="3195384" y="4245334"/>
              <a:ext cx="2647137" cy="36778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연결선: 꺾임 80"/>
            <p:cNvCxnSpPr>
              <a:cxnSpLocks/>
              <a:stCxn id="60" idx="1"/>
              <a:endCxn id="65" idx="0"/>
            </p:cNvCxnSpPr>
            <p:nvPr/>
          </p:nvCxnSpPr>
          <p:spPr>
            <a:xfrm rot="10800000" flipV="1">
              <a:off x="4919580" y="4245335"/>
              <a:ext cx="922941" cy="38391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연결선: 꺾임 81"/>
            <p:cNvCxnSpPr>
              <a:cxnSpLocks/>
              <a:stCxn id="60" idx="3"/>
              <a:endCxn id="62" idx="0"/>
            </p:cNvCxnSpPr>
            <p:nvPr/>
          </p:nvCxnSpPr>
          <p:spPr>
            <a:xfrm>
              <a:off x="7317704" y="4245335"/>
              <a:ext cx="1009526" cy="38391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그림 8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01438" y="3900755"/>
            <a:ext cx="1385351" cy="435396"/>
          </a:xfrm>
          <a:prstGeom prst="rect">
            <a:avLst/>
          </a:prstGeom>
        </p:spPr>
      </p:pic>
      <p:sp>
        <p:nvSpPr>
          <p:cNvPr id="84" name="사각형: 둥근 모서리 83"/>
          <p:cNvSpPr/>
          <p:nvPr/>
        </p:nvSpPr>
        <p:spPr>
          <a:xfrm>
            <a:off x="7326168" y="5306837"/>
            <a:ext cx="1475184" cy="25702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42075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-15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860032" y="411136"/>
            <a:ext cx="4118539" cy="309452"/>
            <a:chOff x="5016145" y="536845"/>
            <a:chExt cx="3470989" cy="309452"/>
          </a:xfrm>
        </p:grpSpPr>
        <p:grpSp>
          <p:nvGrpSpPr>
            <p:cNvPr id="20" name="그룹 19"/>
            <p:cNvGrpSpPr/>
            <p:nvPr/>
          </p:nvGrpSpPr>
          <p:grpSpPr>
            <a:xfrm>
              <a:off x="5016145" y="538520"/>
              <a:ext cx="1299143" cy="307777"/>
              <a:chOff x="5296734" y="105856"/>
              <a:chExt cx="1111964" cy="307777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5296734" y="105856"/>
                <a:ext cx="11119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-15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바른고딕" pitchFamily="50" charset="-127"/>
                    <a:ea typeface="나눔바른고딕" pitchFamily="50" charset="-127"/>
                  </a:rPr>
                  <a:t>프로젝트 개요</a:t>
                </a:r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6251633" y="157800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/>
            <p:cNvGrpSpPr/>
            <p:nvPr/>
          </p:nvGrpSpPr>
          <p:grpSpPr>
            <a:xfrm>
              <a:off x="6066681" y="538220"/>
              <a:ext cx="1033760" cy="307777"/>
              <a:chOff x="5472588" y="100721"/>
              <a:chExt cx="884822" cy="307777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5472588" y="100721"/>
                <a:ext cx="884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-15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kumimoji="0" lang="ko-KR" altLang="en-US" sz="1400" i="0" u="none" strike="noStrike" kern="1200" cap="none" spc="-15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나눔바른고딕" pitchFamily="50" charset="-127"/>
                    <a:ea typeface="나눔바른고딕" pitchFamily="50" charset="-127"/>
                  </a:rPr>
                  <a:t>프로젝트 내용</a:t>
                </a:r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>
                <a:off x="6342956" y="152965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7066353" y="537920"/>
              <a:ext cx="420789" cy="307777"/>
              <a:chOff x="5710957" y="125758"/>
              <a:chExt cx="360165" cy="307777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710957" y="125758"/>
                <a:ext cx="3598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chemeClr val="tx2"/>
                    </a:solidFill>
                    <a:latin typeface="나눔바른고딕" pitchFamily="50" charset="-127"/>
                    <a:ea typeface="나눔바른고딕" pitchFamily="50" charset="-127"/>
                  </a:rPr>
                  <a:t>활용</a:t>
                </a:r>
                <a:endParaRPr kumimoji="0" lang="ko-KR" altLang="en-US" sz="1400" b="1" i="0" u="none" strike="noStrike" kern="1200" cap="none" spc="-15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2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6071122" y="171646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7487149" y="536845"/>
              <a:ext cx="999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A3227A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rPr>
                <a:t>프로젝트 관리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51677" y="428498"/>
            <a:ext cx="4964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4F81B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.2</a:t>
            </a:r>
            <a:r>
              <a:rPr kumimoji="0" lang="en-US" altLang="ko-KR" sz="2000" b="1" i="0" u="none" strike="noStrike" kern="1200" cap="none" spc="0" normalizeH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Customizing </a:t>
            </a:r>
            <a:r>
              <a:rPr kumimoji="0" lang="ko-KR" altLang="en-US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사례 및 적용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슬라이드 번호 개체 틀 2"/>
          <p:cNvSpPr txBox="1">
            <a:spLocks/>
          </p:cNvSpPr>
          <p:nvPr/>
        </p:nvSpPr>
        <p:spPr>
          <a:xfrm>
            <a:off x="5558544" y="61009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23" name="슬라이드 번호 개체 틀 1"/>
          <p:cNvSpPr txBox="1">
            <a:spLocks/>
          </p:cNvSpPr>
          <p:nvPr/>
        </p:nvSpPr>
        <p:spPr>
          <a:xfrm>
            <a:off x="6944881" y="6423331"/>
            <a:ext cx="1938977" cy="2682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3A4D42C-B0E2-4EED-BF19-E5A51456E6AD}" type="slidenum">
              <a:rPr lang="ko-KR" altLang="en-US" sz="1000" b="1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>
                <a:defRPr/>
              </a:pPr>
              <a:t>18</a:t>
            </a:fld>
            <a:endParaRPr lang="ko-KR" altLang="en-US" sz="1000" b="1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3024336" cy="1663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18" y="1027584"/>
            <a:ext cx="476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544" y="1124744"/>
            <a:ext cx="3081179" cy="1663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3563888" y="1628800"/>
            <a:ext cx="18966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39414" y="1700808"/>
            <a:ext cx="1896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고객사에서</a:t>
            </a:r>
            <a:r>
              <a:rPr lang="ko-KR" altLang="en-US" sz="1200" dirty="0"/>
              <a:t> 필요로 하는 기능 </a:t>
            </a:r>
            <a:r>
              <a:rPr lang="en-US" altLang="ko-KR" sz="1200" dirty="0"/>
              <a:t>9</a:t>
            </a:r>
            <a:r>
              <a:rPr lang="ko-KR" altLang="en-US" sz="1200" dirty="0"/>
              <a:t>가지의 핵심기술 을 추출 및 변형하여 엑셀에 적재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3661" y="2699628"/>
            <a:ext cx="235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en-US" altLang="ko-KR" sz="1200" dirty="0"/>
              <a:t>Minitab</a:t>
            </a:r>
            <a:r>
              <a:rPr lang="ko-KR" altLang="en-US" sz="1200" dirty="0"/>
              <a:t> </a:t>
            </a:r>
            <a:r>
              <a:rPr lang="en-US" altLang="ko-KR" sz="1200" dirty="0"/>
              <a:t>17 </a:t>
            </a:r>
            <a:r>
              <a:rPr lang="ko-KR" altLang="en-US" sz="1200" dirty="0"/>
              <a:t>모습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233915" y="2741148"/>
            <a:ext cx="1866477" cy="286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&lt;Customizing</a:t>
            </a:r>
            <a:r>
              <a:rPr lang="ko-KR" altLang="en-US" sz="1200" dirty="0"/>
              <a:t> 후 모습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395536" y="3140969"/>
            <a:ext cx="8298462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</a:rPr>
              <a:t>Minitab</a:t>
            </a:r>
            <a:r>
              <a:rPr lang="ko-KR" altLang="en-US" sz="1100" dirty="0">
                <a:solidFill>
                  <a:schemeClr val="tx1"/>
                </a:solidFill>
              </a:rPr>
              <a:t>은 이 외에도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맞춤 보고서</a:t>
            </a:r>
            <a:r>
              <a:rPr lang="en-US" altLang="ko-KR" sz="1100" dirty="0">
                <a:solidFill>
                  <a:schemeClr val="tx1"/>
                </a:solidFill>
              </a:rPr>
              <a:t>(Custom Reports),  </a:t>
            </a:r>
            <a:r>
              <a:rPr lang="ko-KR" altLang="en-US" sz="1100" dirty="0" err="1">
                <a:solidFill>
                  <a:schemeClr val="tx1"/>
                </a:solidFill>
              </a:rPr>
              <a:t>대시보드</a:t>
            </a:r>
            <a:r>
              <a:rPr lang="en-US" altLang="ko-KR" sz="1100" dirty="0">
                <a:solidFill>
                  <a:schemeClr val="tx1"/>
                </a:solidFill>
              </a:rPr>
              <a:t>(Dashboards)</a:t>
            </a:r>
            <a:r>
              <a:rPr lang="ko-KR" altLang="en-US" sz="1100" dirty="0">
                <a:solidFill>
                  <a:schemeClr val="tx1"/>
                </a:solidFill>
              </a:rPr>
              <a:t>와 같은 다양한 </a:t>
            </a:r>
            <a:r>
              <a:rPr lang="en-US" altLang="ko-KR" sz="1100" dirty="0">
                <a:solidFill>
                  <a:schemeClr val="tx1"/>
                </a:solidFill>
              </a:rPr>
              <a:t>Customizing</a:t>
            </a:r>
            <a:r>
              <a:rPr lang="ko-KR" altLang="en-US" sz="1100" b="1" dirty="0">
                <a:solidFill>
                  <a:schemeClr val="tx1"/>
                </a:solidFill>
              </a:rPr>
              <a:t> 서비스</a:t>
            </a:r>
            <a:r>
              <a:rPr lang="ko-KR" altLang="en-US" sz="1100" dirty="0">
                <a:solidFill>
                  <a:schemeClr val="tx1"/>
                </a:solidFill>
              </a:rPr>
              <a:t>를 제공한다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chemeClr val="tx1"/>
                </a:solidFill>
              </a:rPr>
              <a:t>“Minitab“, “SAS“, “SPSS“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등 에서도 자사의 제품의 일부 기능 추출 및 고객 요구 기능 추가로 커스터마이징 전략을 실시 중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</a:rPr>
              <a:t>이는 기업이 필요로 하는 기능을 줄여 </a:t>
            </a:r>
            <a:r>
              <a:rPr lang="ko-KR" altLang="en-US" sz="1100" b="1" dirty="0">
                <a:solidFill>
                  <a:schemeClr val="tx1"/>
                </a:solidFill>
              </a:rPr>
              <a:t>작업의 복잡성을 줄이는데 의의가 있다</a:t>
            </a:r>
            <a:r>
              <a:rPr lang="en-US" altLang="ko-KR" sz="1100" b="1" dirty="0">
                <a:solidFill>
                  <a:schemeClr val="tx1"/>
                </a:solidFill>
              </a:rPr>
              <a:t>.</a:t>
            </a:r>
            <a:r>
              <a:rPr lang="ko-KR" altLang="en-US" sz="1100" b="1" dirty="0">
                <a:solidFill>
                  <a:schemeClr val="tx1"/>
                </a:solidFill>
              </a:rPr>
              <a:t> 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053361" y="4005064"/>
            <a:ext cx="5045771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75541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en-US" altLang="ko-KR" sz="1200" b="1" dirty="0"/>
              <a:t>Minitab</a:t>
            </a:r>
            <a:r>
              <a:rPr lang="ko-KR" altLang="en-US" sz="1200" b="1" dirty="0"/>
              <a:t> 사의 </a:t>
            </a:r>
            <a:r>
              <a:rPr lang="en-US" altLang="ko-KR" sz="1200" b="1" dirty="0"/>
              <a:t>Customizing </a:t>
            </a:r>
            <a:r>
              <a:rPr lang="ko-KR" altLang="en-US" sz="1200" b="1" dirty="0"/>
              <a:t>비즈니스 모델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91466"/>
            <a:ext cx="3024336" cy="1615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10" y="4275984"/>
            <a:ext cx="526157" cy="593176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277" y="4572572"/>
            <a:ext cx="3081179" cy="1615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>
            <a:off x="3563888" y="5157192"/>
            <a:ext cx="18966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07704" y="3976028"/>
            <a:ext cx="53850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위와 같은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Customizing </a:t>
            </a:r>
            <a:r>
              <a:rPr lang="ko-KR" altLang="en-US" sz="1000" dirty="0">
                <a:solidFill>
                  <a:srgbClr val="FF0000"/>
                </a:solidFill>
              </a:rPr>
              <a:t>비즈니스 모델은 본 프로젝트에서 또한 활용의 한 방법으로써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충분히 가능 하다</a:t>
            </a:r>
            <a:r>
              <a:rPr lang="en-US" altLang="ko-KR" sz="1000" dirty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96426" y="5237331"/>
            <a:ext cx="189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 commander</a:t>
            </a:r>
            <a:r>
              <a:rPr lang="ko-KR" altLang="en-US" sz="1200" dirty="0"/>
              <a:t>의</a:t>
            </a:r>
            <a:r>
              <a:rPr lang="ko-KR" altLang="en-US" sz="1200" b="1" dirty="0"/>
              <a:t> 핵심 기술</a:t>
            </a:r>
            <a:r>
              <a:rPr lang="en-US" altLang="ko-KR" sz="1200" b="1" dirty="0"/>
              <a:t>(R package)</a:t>
            </a:r>
            <a:r>
              <a:rPr lang="ko-KR" altLang="en-US" sz="1200" b="1" dirty="0"/>
              <a:t>만을 추출하여 웹에 적재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4544767" y="4365104"/>
            <a:ext cx="0" cy="792088"/>
          </a:xfrm>
          <a:prstGeom prst="line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33660" y="6187612"/>
            <a:ext cx="235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en-US" altLang="ko-KR" sz="1200" dirty="0"/>
              <a:t>R commander </a:t>
            </a:r>
            <a:r>
              <a:rPr lang="ko-KR" altLang="en-US" sz="1200" dirty="0"/>
              <a:t>모습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6034261" y="6187612"/>
            <a:ext cx="235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en-US" altLang="ko-KR" sz="1200" dirty="0"/>
              <a:t>Web application </a:t>
            </a:r>
            <a:r>
              <a:rPr lang="ko-KR" altLang="en-US" sz="1200" dirty="0"/>
              <a:t>모습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049901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타원 93"/>
          <p:cNvSpPr/>
          <p:nvPr/>
        </p:nvSpPr>
        <p:spPr>
          <a:xfrm>
            <a:off x="377994" y="1287451"/>
            <a:ext cx="3329910" cy="3869741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-15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7994" y="280331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-15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rPr>
              <a:t>intermediate presentation</a:t>
            </a:r>
            <a:endParaRPr kumimoji="0" lang="ko-KR" altLang="en-US" sz="1100" b="1" i="0" u="none" strike="noStrike" kern="1200" cap="none" spc="-15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860032" y="411136"/>
            <a:ext cx="4118539" cy="309452"/>
            <a:chOff x="5016145" y="536845"/>
            <a:chExt cx="3470989" cy="309452"/>
          </a:xfrm>
        </p:grpSpPr>
        <p:grpSp>
          <p:nvGrpSpPr>
            <p:cNvPr id="20" name="그룹 19"/>
            <p:cNvGrpSpPr/>
            <p:nvPr/>
          </p:nvGrpSpPr>
          <p:grpSpPr>
            <a:xfrm>
              <a:off x="5016145" y="538520"/>
              <a:ext cx="1299143" cy="307777"/>
              <a:chOff x="5296734" y="105856"/>
              <a:chExt cx="1111964" cy="307777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5296734" y="105856"/>
                <a:ext cx="11119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-15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바른고딕" pitchFamily="50" charset="-127"/>
                    <a:ea typeface="나눔바른고딕" pitchFamily="50" charset="-127"/>
                  </a:rPr>
                  <a:t>프로젝트 개요</a:t>
                </a:r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6251633" y="157800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/>
            <p:cNvGrpSpPr/>
            <p:nvPr/>
          </p:nvGrpSpPr>
          <p:grpSpPr>
            <a:xfrm>
              <a:off x="6066681" y="538220"/>
              <a:ext cx="1033760" cy="307777"/>
              <a:chOff x="5472588" y="100721"/>
              <a:chExt cx="884822" cy="307777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5472588" y="100721"/>
                <a:ext cx="884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-15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kumimoji="0" lang="ko-KR" altLang="en-US" sz="1400" i="0" u="none" strike="noStrike" kern="1200" cap="none" spc="-15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나눔바른고딕" pitchFamily="50" charset="-127"/>
                    <a:ea typeface="나눔바른고딕" pitchFamily="50" charset="-127"/>
                  </a:rPr>
                  <a:t>프로젝트 내용</a:t>
                </a:r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>
                <a:off x="6342956" y="152965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7063659" y="537920"/>
              <a:ext cx="425825" cy="307777"/>
              <a:chOff x="5708645" y="125758"/>
              <a:chExt cx="364475" cy="307777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708645" y="125758"/>
                <a:ext cx="3644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chemeClr val="tx2"/>
                    </a:solidFill>
                    <a:latin typeface="나눔바른고딕" pitchFamily="50" charset="-127"/>
                    <a:ea typeface="나눔바른고딕" pitchFamily="50" charset="-127"/>
                  </a:rPr>
                  <a:t>적용</a:t>
                </a:r>
                <a:endParaRPr kumimoji="0" lang="ko-KR" altLang="en-US" sz="1400" b="1" i="0" u="none" strike="noStrike" kern="1200" cap="none" spc="-15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2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6071122" y="171646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7487149" y="536845"/>
              <a:ext cx="999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A3227A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rPr>
                <a:t>프로젝트 관리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51677" y="428498"/>
            <a:ext cx="4964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4F81B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.3</a:t>
            </a:r>
            <a:r>
              <a:rPr kumimoji="0" lang="en-US" altLang="ko-KR" sz="2000" b="1" i="0" u="none" strike="noStrike" kern="1200" cap="none" spc="0" normalizeH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 web application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슬라이드 번호 개체 틀 2"/>
          <p:cNvSpPr txBox="1">
            <a:spLocks/>
          </p:cNvSpPr>
          <p:nvPr/>
        </p:nvSpPr>
        <p:spPr>
          <a:xfrm>
            <a:off x="5558544" y="61009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23" name="슬라이드 번호 개체 틀 1"/>
          <p:cNvSpPr txBox="1">
            <a:spLocks/>
          </p:cNvSpPr>
          <p:nvPr/>
        </p:nvSpPr>
        <p:spPr>
          <a:xfrm>
            <a:off x="6944881" y="6423331"/>
            <a:ext cx="1938977" cy="2682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3A4D42C-B0E2-4EED-BF19-E5A51456E6AD}" type="slidenum">
              <a:rPr lang="ko-KR" altLang="en-US" sz="1000" b="1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>
                <a:defRPr/>
              </a:pPr>
              <a:t>19</a:t>
            </a:fld>
            <a:endParaRPr lang="ko-KR" altLang="en-US" sz="1000" b="1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411664" y="764705"/>
            <a:ext cx="1504152" cy="1016923"/>
            <a:chOff x="5042242" y="1012491"/>
            <a:chExt cx="3133283" cy="2341710"/>
          </a:xfrm>
        </p:grpSpPr>
        <p:sp>
          <p:nvSpPr>
            <p:cNvPr id="36" name="직사각형 35"/>
            <p:cNvSpPr/>
            <p:nvPr/>
          </p:nvSpPr>
          <p:spPr>
            <a:xfrm>
              <a:off x="5042242" y="2291106"/>
              <a:ext cx="3133283" cy="10630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R Commander for SQC</a:t>
              </a:r>
              <a:endParaRPr lang="ko-KR" altLang="en-US" sz="1200" b="1" dirty="0"/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853" y="1012491"/>
              <a:ext cx="1449789" cy="1591487"/>
            </a:xfrm>
            <a:prstGeom prst="rect">
              <a:avLst/>
            </a:prstGeom>
          </p:spPr>
        </p:pic>
      </p:grpSp>
      <p:sp>
        <p:nvSpPr>
          <p:cNvPr id="52" name="직사각형 51"/>
          <p:cNvSpPr/>
          <p:nvPr/>
        </p:nvSpPr>
        <p:spPr>
          <a:xfrm>
            <a:off x="3613243" y="2409233"/>
            <a:ext cx="1030765" cy="14332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</a:rPr>
              <a:t>pca.normdist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635896" y="2925632"/>
            <a:ext cx="1030765" cy="14332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</a:rPr>
              <a:t>msa.gageRR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635896" y="3939712"/>
            <a:ext cx="1030765" cy="13736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bg1"/>
                </a:solidFill>
              </a:rPr>
              <a:t>paretoChart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0072" y="2483604"/>
            <a:ext cx="90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‘HTML’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326510" y="2996952"/>
            <a:ext cx="90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‘CSS’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696577"/>
            <a:ext cx="550033" cy="588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78565" y="3214717"/>
            <a:ext cx="2065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동일금속 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R web application </a:t>
            </a:r>
          </a:p>
          <a:p>
            <a:pPr algn="ctr"/>
            <a:r>
              <a:rPr lang="en-US" altLang="ko-KR" sz="1200" b="1" dirty="0"/>
              <a:t>for SQC</a:t>
            </a:r>
            <a:endParaRPr lang="ko-KR" altLang="en-US" sz="12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6228184" y="1682224"/>
            <a:ext cx="19735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‘Hosting’</a:t>
            </a:r>
          </a:p>
          <a:p>
            <a:pPr algn="ctr"/>
            <a:r>
              <a:rPr lang="en-US" altLang="ko-KR" sz="1200" dirty="0"/>
              <a:t>(shinyapp.io : </a:t>
            </a:r>
            <a:r>
              <a:rPr lang="en-US" altLang="ko-KR" sz="1200" dirty="0" err="1"/>
              <a:t>Rstudio’s</a:t>
            </a:r>
            <a:r>
              <a:rPr lang="en-US" altLang="ko-KR" sz="1200" dirty="0"/>
              <a:t> hosting service for apps)</a:t>
            </a:r>
            <a:endParaRPr lang="ko-KR" altLang="en-US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6106557" y="4130496"/>
            <a:ext cx="22098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‘Data’</a:t>
            </a:r>
          </a:p>
          <a:p>
            <a:pPr algn="ctr"/>
            <a:r>
              <a:rPr lang="en-US" altLang="ko-KR" sz="1200" dirty="0"/>
              <a:t>(</a:t>
            </a:r>
            <a:r>
              <a:rPr lang="en-US" altLang="ko-KR" sz="1200" dirty="0" err="1"/>
              <a:t>googlesheet</a:t>
            </a:r>
            <a:r>
              <a:rPr lang="en-US" altLang="ko-KR" sz="1200" dirty="0"/>
              <a:t> :Manage Google Spreadsheets from R)</a:t>
            </a:r>
            <a:endParaRPr lang="ko-KR" altLang="en-US" sz="1200" dirty="0"/>
          </a:p>
        </p:txBody>
      </p:sp>
      <p:cxnSp>
        <p:nvCxnSpPr>
          <p:cNvPr id="85" name="직선 화살표 연결선 84"/>
          <p:cNvCxnSpPr>
            <a:endCxn id="2050" idx="0"/>
          </p:cNvCxnSpPr>
          <p:nvPr/>
        </p:nvCxnSpPr>
        <p:spPr>
          <a:xfrm>
            <a:off x="7214936" y="2348880"/>
            <a:ext cx="8345" cy="3476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flipV="1">
            <a:off x="7211486" y="3834045"/>
            <a:ext cx="0" cy="315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339323" y="5373216"/>
            <a:ext cx="8396787" cy="105011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동일금속에서 필요한 </a:t>
            </a:r>
            <a:r>
              <a:rPr lang="en-US" altLang="ko-KR" sz="1200" b="1" dirty="0">
                <a:solidFill>
                  <a:schemeClr val="tx1"/>
                </a:solidFill>
              </a:rPr>
              <a:t>‘</a:t>
            </a:r>
            <a:r>
              <a:rPr lang="ko-KR" altLang="en-US" sz="1200" b="1" dirty="0">
                <a:solidFill>
                  <a:schemeClr val="tx1"/>
                </a:solidFill>
              </a:rPr>
              <a:t>불량요인분석</a:t>
            </a:r>
            <a:r>
              <a:rPr lang="en-US" altLang="ko-KR" sz="1200" b="1" dirty="0">
                <a:solidFill>
                  <a:schemeClr val="tx1"/>
                </a:solidFill>
              </a:rPr>
              <a:t>’, ‘</a:t>
            </a:r>
            <a:r>
              <a:rPr lang="ko-KR" altLang="en-US" sz="1200" b="1" dirty="0">
                <a:solidFill>
                  <a:schemeClr val="tx1"/>
                </a:solidFill>
              </a:rPr>
              <a:t>공정능력분석</a:t>
            </a:r>
            <a:r>
              <a:rPr lang="en-US" altLang="ko-KR" sz="1200" b="1" dirty="0">
                <a:solidFill>
                  <a:schemeClr val="tx1"/>
                </a:solidFill>
              </a:rPr>
              <a:t>’, ‘</a:t>
            </a:r>
            <a:r>
              <a:rPr lang="ko-KR" altLang="en-US" sz="1200" b="1" dirty="0">
                <a:solidFill>
                  <a:schemeClr val="tx1"/>
                </a:solidFill>
              </a:rPr>
              <a:t>측정시스템분석</a:t>
            </a:r>
            <a:r>
              <a:rPr lang="en-US" altLang="ko-KR" sz="1200" dirty="0">
                <a:solidFill>
                  <a:schemeClr val="tx1"/>
                </a:solidFill>
              </a:rPr>
              <a:t>’ </a:t>
            </a:r>
            <a:r>
              <a:rPr lang="ko-KR" altLang="en-US" sz="1200" dirty="0">
                <a:solidFill>
                  <a:schemeClr val="tx1"/>
                </a:solidFill>
              </a:rPr>
              <a:t>을 웹 어플리케이션이라는 환경으로 제공 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200" dirty="0">
                <a:solidFill>
                  <a:schemeClr val="tx1"/>
                </a:solidFill>
              </a:rPr>
              <a:t>Google</a:t>
            </a:r>
            <a:r>
              <a:rPr lang="ko-KR" altLang="en-US" sz="1200" dirty="0">
                <a:solidFill>
                  <a:schemeClr val="tx1"/>
                </a:solidFill>
              </a:rPr>
              <a:t> 계정만 있다면 장소의 제한 없이 분석을 실시 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기업의 요구에 맞게 설계하여 편리성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분석능력 모두 만족 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5182496" y="1538207"/>
            <a:ext cx="3553614" cy="340296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5086012" y="1233627"/>
            <a:ext cx="10701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 studio </a:t>
            </a:r>
            <a:endParaRPr lang="ko-KR" altLang="en-US" sz="1500" dirty="0"/>
          </a:p>
        </p:txBody>
      </p:sp>
      <p:sp>
        <p:nvSpPr>
          <p:cNvPr id="60" name="직사각형 59"/>
          <p:cNvSpPr/>
          <p:nvPr/>
        </p:nvSpPr>
        <p:spPr>
          <a:xfrm>
            <a:off x="1251973" y="1916832"/>
            <a:ext cx="1591833" cy="18599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기술 통계</a:t>
            </a:r>
          </a:p>
        </p:txBody>
      </p:sp>
      <p:cxnSp>
        <p:nvCxnSpPr>
          <p:cNvPr id="9" name="직선 연결선 8"/>
          <p:cNvCxnSpPr>
            <a:stCxn id="52" idx="3"/>
          </p:cNvCxnSpPr>
          <p:nvPr/>
        </p:nvCxnSpPr>
        <p:spPr>
          <a:xfrm>
            <a:off x="4644008" y="2480897"/>
            <a:ext cx="409395" cy="0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4666661" y="2996952"/>
            <a:ext cx="409395" cy="0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4666661" y="4005064"/>
            <a:ext cx="409395" cy="0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076056" y="2480897"/>
            <a:ext cx="0" cy="1527495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076056" y="2996608"/>
            <a:ext cx="1643810" cy="3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187624" y="1844823"/>
            <a:ext cx="1728192" cy="31786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43608" y="1673906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Plug-in</a:t>
            </a:r>
            <a:endParaRPr lang="ko-KR" altLang="en-US" sz="800" b="1" dirty="0"/>
          </a:p>
        </p:txBody>
      </p:sp>
      <p:sp>
        <p:nvSpPr>
          <p:cNvPr id="86" name="직사각형 85"/>
          <p:cNvSpPr/>
          <p:nvPr/>
        </p:nvSpPr>
        <p:spPr>
          <a:xfrm>
            <a:off x="1251973" y="2375782"/>
            <a:ext cx="1591833" cy="18599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공정능력분석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1187624" y="2303773"/>
            <a:ext cx="1728192" cy="31786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043608" y="2132856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Plug-in</a:t>
            </a:r>
            <a:endParaRPr lang="ko-KR" altLang="en-US" sz="800" b="1" dirty="0"/>
          </a:p>
        </p:txBody>
      </p:sp>
      <p:sp>
        <p:nvSpPr>
          <p:cNvPr id="93" name="직사각형 92"/>
          <p:cNvSpPr/>
          <p:nvPr/>
        </p:nvSpPr>
        <p:spPr>
          <a:xfrm>
            <a:off x="1251973" y="2879838"/>
            <a:ext cx="1591833" cy="18599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측정시스템분석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187624" y="2807829"/>
            <a:ext cx="1728192" cy="31786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1043608" y="2636912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Plug-in</a:t>
            </a:r>
            <a:endParaRPr lang="ko-KR" altLang="en-US" sz="800" b="1" dirty="0"/>
          </a:p>
        </p:txBody>
      </p:sp>
      <p:sp>
        <p:nvSpPr>
          <p:cNvPr id="97" name="직사각형 96"/>
          <p:cNvSpPr/>
          <p:nvPr/>
        </p:nvSpPr>
        <p:spPr>
          <a:xfrm>
            <a:off x="1251973" y="3383894"/>
            <a:ext cx="1591833" cy="18599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샘플링 검사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1187624" y="3311885"/>
            <a:ext cx="1728192" cy="31786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1043608" y="3140968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Plug-in</a:t>
            </a:r>
            <a:endParaRPr lang="ko-KR" altLang="en-US" sz="800" b="1" dirty="0"/>
          </a:p>
        </p:txBody>
      </p:sp>
      <p:sp>
        <p:nvSpPr>
          <p:cNvPr id="100" name="직사각형 99"/>
          <p:cNvSpPr/>
          <p:nvPr/>
        </p:nvSpPr>
        <p:spPr>
          <a:xfrm>
            <a:off x="1251973" y="3903224"/>
            <a:ext cx="1591833" cy="18599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QC 7</a:t>
            </a:r>
            <a:r>
              <a:rPr lang="ko-KR" altLang="en-US" sz="1200" b="1" dirty="0"/>
              <a:t>도구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1187624" y="3831215"/>
            <a:ext cx="1728192" cy="31786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1043608" y="3660298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Plug-in</a:t>
            </a:r>
            <a:endParaRPr lang="ko-KR" altLang="en-US" sz="800" b="1" dirty="0"/>
          </a:p>
        </p:txBody>
      </p:sp>
      <p:sp>
        <p:nvSpPr>
          <p:cNvPr id="103" name="직사각형 102"/>
          <p:cNvSpPr/>
          <p:nvPr/>
        </p:nvSpPr>
        <p:spPr>
          <a:xfrm>
            <a:off x="1251973" y="4407280"/>
            <a:ext cx="1591833" cy="18599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관리도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1187624" y="4335271"/>
            <a:ext cx="1728192" cy="31786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1043608" y="4164354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Plug-in</a:t>
            </a:r>
            <a:endParaRPr lang="ko-KR" altLang="en-US" sz="800" b="1" dirty="0"/>
          </a:p>
        </p:txBody>
      </p:sp>
      <p:cxnSp>
        <p:nvCxnSpPr>
          <p:cNvPr id="17" name="직선 연결선 16"/>
          <p:cNvCxnSpPr>
            <a:endCxn id="52" idx="1"/>
          </p:cNvCxnSpPr>
          <p:nvPr/>
        </p:nvCxnSpPr>
        <p:spPr>
          <a:xfrm>
            <a:off x="2677139" y="2480897"/>
            <a:ext cx="936104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699792" y="2991480"/>
            <a:ext cx="936104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2699792" y="4005064"/>
            <a:ext cx="936104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67731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23528" y="580226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n-ea"/>
              </a:rPr>
              <a:t>목차 </a:t>
            </a:r>
            <a:r>
              <a:rPr lang="en-US" altLang="ko-KR" sz="1600" b="1" dirty="0">
                <a:solidFill>
                  <a:schemeClr val="tx2"/>
                </a:solidFill>
                <a:latin typeface="+mn-ea"/>
              </a:rPr>
              <a:t>CONTENTS</a:t>
            </a:r>
            <a:endParaRPr lang="ko-KR" altLang="en-US" sz="2000" b="1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614263"/>
            <a:ext cx="285752" cy="268943"/>
          </a:xfrm>
          <a:prstGeom prst="rect">
            <a:avLst/>
          </a:prstGeom>
        </p:spPr>
      </p:pic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4275103532"/>
              </p:ext>
            </p:extLst>
          </p:nvPr>
        </p:nvGraphicFramePr>
        <p:xfrm>
          <a:off x="3851920" y="1628800"/>
          <a:ext cx="4896544" cy="4179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4D42C-B0E2-4EED-BF19-E5A51456E6AD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8" name="Picture 4" descr="C:\Users\IME\Desktop\images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508" y="2554983"/>
            <a:ext cx="1984208" cy="198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36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3581" y="436602"/>
            <a:ext cx="4964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srgbClr val="4F81B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.4-1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 관리 </a:t>
            </a:r>
            <a:r>
              <a:rPr lang="en-US" altLang="ko-KR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AS-IS TO-BE(1)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-15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7994" y="280331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-15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rPr>
              <a:t>intermediate presentation</a:t>
            </a:r>
            <a:endParaRPr kumimoji="0" lang="ko-KR" altLang="en-US" sz="1100" b="1" i="0" u="none" strike="noStrike" kern="1200" cap="none" spc="-15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45138" y="1774152"/>
            <a:ext cx="1518550" cy="4184107"/>
            <a:chOff x="293959" y="1269600"/>
            <a:chExt cx="1468947" cy="3715924"/>
          </a:xfrm>
        </p:grpSpPr>
        <p:grpSp>
          <p:nvGrpSpPr>
            <p:cNvPr id="55" name="그룹 54"/>
            <p:cNvGrpSpPr/>
            <p:nvPr/>
          </p:nvGrpSpPr>
          <p:grpSpPr>
            <a:xfrm>
              <a:off x="293959" y="1269600"/>
              <a:ext cx="1468947" cy="3715924"/>
              <a:chOff x="408147" y="1125584"/>
              <a:chExt cx="1468947" cy="3715924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408147" y="1125584"/>
                <a:ext cx="1462774" cy="287192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/>
                  <a:t>원자재 입고</a:t>
                </a: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408147" y="1646582"/>
                <a:ext cx="1462774" cy="33301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/>
                  <a:t>자재 규격</a:t>
                </a:r>
                <a:r>
                  <a:rPr lang="en-US" altLang="ko-KR" sz="1000" b="1" dirty="0"/>
                  <a:t> </a:t>
                </a:r>
                <a:r>
                  <a:rPr lang="ko-KR" altLang="en-US" sz="1000" b="1" dirty="0"/>
                  <a:t>및 수량 확인</a:t>
                </a: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408147" y="2915015"/>
                <a:ext cx="1462774" cy="53900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완제품 중 일부 추출 후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정밀 측정기를 통한 규격 검사</a:t>
                </a: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408147" y="3682422"/>
                <a:ext cx="1462774" cy="49211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err="1">
                    <a:solidFill>
                      <a:schemeClr val="tx1"/>
                    </a:solidFill>
                  </a:rPr>
                  <a:t>생산팀은</a:t>
                </a:r>
                <a:r>
                  <a:rPr lang="ko-KR" altLang="en-US" sz="1000" b="1" dirty="0">
                    <a:solidFill>
                      <a:schemeClr val="tx1"/>
                    </a:solidFill>
                  </a:rPr>
                  <a:t> 검사 결과를 체크시트에 수기로 기입</a:t>
                </a: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408147" y="2252721"/>
                <a:ext cx="1462774" cy="3977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공정 중  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1</a:t>
                </a:r>
                <a:r>
                  <a:rPr lang="ko-KR" altLang="en-US" sz="1000" b="1" dirty="0">
                    <a:solidFill>
                      <a:schemeClr val="tx1"/>
                    </a:solidFill>
                  </a:rPr>
                  <a:t>차 외관 검사 진행 </a:t>
                </a: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408147" y="4449830"/>
                <a:ext cx="1468947" cy="3916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err="1">
                    <a:solidFill>
                      <a:schemeClr val="tx1"/>
                    </a:solidFill>
                  </a:rPr>
                  <a:t>품질팀은</a:t>
                </a:r>
                <a:r>
                  <a:rPr lang="ko-KR" altLang="en-US" sz="1000" b="1" dirty="0">
                    <a:solidFill>
                      <a:schemeClr val="tx1"/>
                    </a:solidFill>
                  </a:rPr>
                  <a:t> 이를 통합 및 관리</a:t>
                </a:r>
              </a:p>
            </p:txBody>
          </p:sp>
          <p:cxnSp>
            <p:nvCxnSpPr>
              <p:cNvPr id="68" name="직선 화살표 연결선 67"/>
              <p:cNvCxnSpPr>
                <a:cxnSpLocks/>
              </p:cNvCxnSpPr>
              <p:nvPr/>
            </p:nvCxnSpPr>
            <p:spPr>
              <a:xfrm>
                <a:off x="1177448" y="1412776"/>
                <a:ext cx="0" cy="2338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/>
              <p:cNvCxnSpPr>
                <a:cxnSpLocks/>
              </p:cNvCxnSpPr>
              <p:nvPr/>
            </p:nvCxnSpPr>
            <p:spPr>
              <a:xfrm flipH="1">
                <a:off x="1177448" y="1979599"/>
                <a:ext cx="2" cy="2731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/>
              <p:cNvCxnSpPr>
                <a:cxnSpLocks/>
              </p:cNvCxnSpPr>
              <p:nvPr/>
            </p:nvCxnSpPr>
            <p:spPr>
              <a:xfrm>
                <a:off x="1174362" y="2659212"/>
                <a:ext cx="0" cy="2637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/>
              <p:cNvCxnSpPr>
                <a:cxnSpLocks/>
              </p:cNvCxnSpPr>
              <p:nvPr/>
            </p:nvCxnSpPr>
            <p:spPr>
              <a:xfrm flipH="1">
                <a:off x="1177448" y="4194027"/>
                <a:ext cx="2" cy="2239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직선 화살표 연결선 58"/>
            <p:cNvCxnSpPr>
              <a:cxnSpLocks/>
            </p:cNvCxnSpPr>
            <p:nvPr/>
          </p:nvCxnSpPr>
          <p:spPr>
            <a:xfrm>
              <a:off x="1060174" y="3589932"/>
              <a:ext cx="0" cy="236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3173"/>
              </p:ext>
            </p:extLst>
          </p:nvPr>
        </p:nvGraphicFramePr>
        <p:xfrm>
          <a:off x="179512" y="939292"/>
          <a:ext cx="8784976" cy="5505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824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동일금속의 불량 요인 분석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</a:rPr>
                        <a:t>(Pareto</a:t>
                      </a:r>
                      <a:r>
                        <a:rPr lang="en-US" altLang="ko-KR" sz="1500" b="1" baseline="0" dirty="0">
                          <a:solidFill>
                            <a:schemeClr val="bg1"/>
                          </a:solidFill>
                        </a:rPr>
                        <a:t> Chart) </a:t>
                      </a:r>
                    </a:p>
                    <a:p>
                      <a:pPr algn="ctr" latinLnBrk="1"/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</a:rPr>
                        <a:t>품질 현황을 체크하기 위해선 매일 생산되는 다수의 부품들의 불량 요인들을 날짜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</a:rPr>
                        <a:t>부품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</a:rPr>
                        <a:t>, LOT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</a:rPr>
                        <a:t> 등 조건 별로 빈도를 분석 할 필요가 있다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프로세스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AS</a:t>
                      </a:r>
                      <a:r>
                        <a:rPr lang="en-US" altLang="ko-KR" sz="1200" b="1" baseline="0" dirty="0"/>
                        <a:t>-IS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TO-BE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598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64047" y="4468418"/>
            <a:ext cx="3472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/>
                </a:solidFill>
                <a:ea typeface="맑은 고딕" panose="020B0503020000020004" pitchFamily="50" charset="-127"/>
              </a:rPr>
              <a:t>현재</a:t>
            </a:r>
            <a:r>
              <a:rPr lang="en-US" altLang="ko-KR" sz="120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ea typeface="맑은 고딕" panose="020B0503020000020004" pitchFamily="50" charset="-127"/>
              </a:rPr>
              <a:t>불량 요인을 수기로 체크 및 엑셀 시트에 기록만 할 뿐 </a:t>
            </a:r>
            <a:r>
              <a:rPr lang="ko-KR" altLang="en-US" sz="1200" b="1" dirty="0">
                <a:solidFill>
                  <a:prstClr val="black"/>
                </a:solidFill>
                <a:ea typeface="맑은 고딕" panose="020B0503020000020004" pitchFamily="50" charset="-127"/>
              </a:rPr>
              <a:t>아무런 추가 조치가 없음</a:t>
            </a:r>
            <a:r>
              <a:rPr lang="en-US" altLang="ko-KR" sz="1200" dirty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</a:p>
          <a:p>
            <a:pPr lvl="0"/>
            <a:endParaRPr lang="en-US" altLang="ko-KR" sz="120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항목별 빈도 분석을 위해서 엑셀 고유 기능인 정렬</a:t>
            </a:r>
            <a:r>
              <a:rPr lang="en-US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필터링</a:t>
            </a:r>
            <a:r>
              <a:rPr lang="ko-KR" altLang="en-US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기능을 사용하는 중이나 </a:t>
            </a:r>
            <a:r>
              <a:rPr lang="ko-KR" altLang="en-US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일일이 설정 해 주는데 불편함이 있음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615465" y="4604935"/>
            <a:ext cx="3168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기록된 불량 요인 데이터를 </a:t>
            </a:r>
            <a:r>
              <a:rPr lang="ko-KR" altLang="en-US" sz="12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구글</a:t>
            </a:r>
            <a:r>
              <a:rPr lang="ko-KR" altLang="en-US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시트</a:t>
            </a:r>
            <a:r>
              <a:rPr lang="ko-KR" altLang="en-US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통해 불러와 </a:t>
            </a:r>
            <a:r>
              <a:rPr lang="ko-KR" altLang="en-US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장소에 제약 없이 어디서나 열어 볼 수 있음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endParaRPr lang="en-US" altLang="ko-KR" sz="12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필터링</a:t>
            </a:r>
            <a:r>
              <a:rPr lang="ko-KR" altLang="en-US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기능을 항목별로 추가함</a:t>
            </a:r>
            <a:r>
              <a:rPr lang="en-US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625" y="1721336"/>
            <a:ext cx="3501472" cy="267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04" y="1768004"/>
            <a:ext cx="3356076" cy="2733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타원 74"/>
          <p:cNvSpPr/>
          <p:nvPr/>
        </p:nvSpPr>
        <p:spPr>
          <a:xfrm>
            <a:off x="5536404" y="3008630"/>
            <a:ext cx="3440600" cy="204346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5811098" y="3385397"/>
            <a:ext cx="1353189" cy="825276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4860032" y="411136"/>
            <a:ext cx="4118539" cy="309452"/>
            <a:chOff x="5016145" y="536845"/>
            <a:chExt cx="3470989" cy="309452"/>
          </a:xfrm>
        </p:grpSpPr>
        <p:grpSp>
          <p:nvGrpSpPr>
            <p:cNvPr id="39" name="그룹 38"/>
            <p:cNvGrpSpPr/>
            <p:nvPr/>
          </p:nvGrpSpPr>
          <p:grpSpPr>
            <a:xfrm>
              <a:off x="5016145" y="538520"/>
              <a:ext cx="1299143" cy="307777"/>
              <a:chOff x="5296734" y="105856"/>
              <a:chExt cx="1111964" cy="307777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5296734" y="105856"/>
                <a:ext cx="11119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-15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바른고딕" pitchFamily="50" charset="-127"/>
                    <a:ea typeface="나눔바른고딕" pitchFamily="50" charset="-127"/>
                  </a:rPr>
                  <a:t>프로젝트 개요</a:t>
                </a:r>
              </a:p>
            </p:txBody>
          </p:sp>
          <p:cxnSp>
            <p:nvCxnSpPr>
              <p:cNvPr id="48" name="직선 연결선 47"/>
              <p:cNvCxnSpPr/>
              <p:nvPr/>
            </p:nvCxnSpPr>
            <p:spPr>
              <a:xfrm>
                <a:off x="6251633" y="157800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/>
            <p:cNvGrpSpPr/>
            <p:nvPr/>
          </p:nvGrpSpPr>
          <p:grpSpPr>
            <a:xfrm>
              <a:off x="6066681" y="538220"/>
              <a:ext cx="1033760" cy="307777"/>
              <a:chOff x="5472588" y="100721"/>
              <a:chExt cx="884822" cy="30777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5472588" y="100721"/>
                <a:ext cx="884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-15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kumimoji="0" lang="ko-KR" altLang="en-US" sz="1400" i="0" u="none" strike="noStrike" kern="1200" cap="none" spc="-15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나눔바른고딕" pitchFamily="50" charset="-127"/>
                    <a:ea typeface="나눔바른고딕" pitchFamily="50" charset="-127"/>
                  </a:rPr>
                  <a:t>프로젝트 내용</a:t>
                </a:r>
              </a:p>
            </p:txBody>
          </p:sp>
          <p:cxnSp>
            <p:nvCxnSpPr>
              <p:cNvPr id="46" name="직선 연결선 45"/>
              <p:cNvCxnSpPr/>
              <p:nvPr/>
            </p:nvCxnSpPr>
            <p:spPr>
              <a:xfrm>
                <a:off x="6342956" y="152965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7066353" y="537920"/>
              <a:ext cx="420789" cy="307777"/>
              <a:chOff x="5710957" y="125758"/>
              <a:chExt cx="360165" cy="307777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5710957" y="125758"/>
                <a:ext cx="3598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chemeClr val="tx2"/>
                    </a:solidFill>
                    <a:latin typeface="나눔바른고딕" pitchFamily="50" charset="-127"/>
                    <a:ea typeface="나눔바른고딕" pitchFamily="50" charset="-127"/>
                  </a:rPr>
                  <a:t>활용</a:t>
                </a:r>
                <a:endParaRPr kumimoji="0" lang="ko-KR" altLang="en-US" sz="1400" b="1" i="0" u="none" strike="noStrike" kern="1200" cap="none" spc="-15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2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>
                <a:off x="6071122" y="171646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/>
            <p:cNvSpPr txBox="1"/>
            <p:nvPr/>
          </p:nvSpPr>
          <p:spPr>
            <a:xfrm>
              <a:off x="7487149" y="536845"/>
              <a:ext cx="999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A3227A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rPr>
                <a:t>프로젝트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6195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3581" y="436602"/>
            <a:ext cx="4964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srgbClr val="4F81B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.4-2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 관리 </a:t>
            </a:r>
            <a:r>
              <a:rPr lang="en-US" altLang="ko-KR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AS-IS TO-BE(2)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-15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7994" y="280331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-15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rPr>
              <a:t>intermediate presentation</a:t>
            </a:r>
            <a:endParaRPr kumimoji="0" lang="ko-KR" altLang="en-US" sz="1100" b="1" i="0" u="none" strike="noStrike" kern="1200" cap="none" spc="-15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569515"/>
              </p:ext>
            </p:extLst>
          </p:nvPr>
        </p:nvGraphicFramePr>
        <p:xfrm>
          <a:off x="161081" y="939292"/>
          <a:ext cx="8784976" cy="5658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824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동일금속의 공정 능력 분석 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</a:rPr>
                        <a:t>(Process</a:t>
                      </a:r>
                      <a:r>
                        <a:rPr lang="en-US" altLang="ko-KR" sz="1500" b="1" baseline="0" dirty="0">
                          <a:solidFill>
                            <a:schemeClr val="bg1"/>
                          </a:solidFill>
                        </a:rPr>
                        <a:t> Capability Analysis) </a:t>
                      </a:r>
                    </a:p>
                    <a:p>
                      <a:pPr algn="ctr" latinLnBrk="1"/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</a:rPr>
                        <a:t>동일 금속은 신제품 개발 시 일회성으로 공정 능력 분석을 실시 한다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</a:rPr>
                        <a:t>본격적으로 생산에 앞서 규격에 잘 맞게 생산 되는지 확인 하는 작업으로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</a:rPr>
                        <a:t>정확한 결과 값과 다양한 추가 수치가 무엇보다 필요하다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프로세스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AS</a:t>
                      </a:r>
                      <a:r>
                        <a:rPr lang="en-US" altLang="ko-KR" sz="1200" b="1" baseline="0" dirty="0"/>
                        <a:t>-IS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TO-BE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598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80708" y="5949280"/>
            <a:ext cx="34720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공정 능력 분석 함수 식이 입력되어 있는 매크로 시트에 측정 한 데이터를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재 입력 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하여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공정능력지수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Cp,Cpk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산포 그래프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만을 출력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1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232" y="1858956"/>
            <a:ext cx="3384376" cy="2538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31391" y="4400860"/>
            <a:ext cx="3168353" cy="10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9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&lt;</a:t>
            </a:r>
            <a:r>
              <a:rPr lang="ko-KR" altLang="en-US" sz="9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목적</a:t>
            </a:r>
            <a:r>
              <a:rPr lang="en-US" altLang="ko-KR" sz="9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</a:p>
          <a:p>
            <a:pPr marL="171450" indent="-1714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9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공정능력지수</a:t>
            </a:r>
            <a:r>
              <a:rPr lang="en-US" altLang="ko-KR" sz="9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Cp,Cpk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ko-KR" altLang="en-US" sz="9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그래프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뿐만 아니라 </a:t>
            </a:r>
            <a:r>
              <a:rPr lang="ko-KR" altLang="en-US" sz="9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공정성능지수</a:t>
            </a:r>
            <a:r>
              <a:rPr lang="en-US" altLang="ko-KR" sz="9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Pp,Ppk</a:t>
            </a:r>
            <a:r>
              <a:rPr lang="en-US" altLang="ko-KR" sz="9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불량률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추가적으로 출력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171450" indent="-1714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9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불편화 상수를 이용</a:t>
            </a:r>
            <a:r>
              <a:rPr lang="ko-KR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하여 치우침을 제거한 공정능력지수를 제공함으로써 </a:t>
            </a:r>
            <a:r>
              <a:rPr lang="ko-KR" altLang="ko-KR" sz="9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더 정밀한 공정능력분석 시행</a:t>
            </a:r>
            <a:endParaRPr lang="en-US" altLang="ko-KR" sz="9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51520" y="1913888"/>
            <a:ext cx="1512168" cy="36503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신제품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부품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 설계</a:t>
            </a:r>
          </a:p>
        </p:txBody>
      </p:sp>
      <p:cxnSp>
        <p:nvCxnSpPr>
          <p:cNvPr id="42" name="직선 화살표 연결선 41"/>
          <p:cNvCxnSpPr>
            <a:cxnSpLocks/>
          </p:cNvCxnSpPr>
          <p:nvPr/>
        </p:nvCxnSpPr>
        <p:spPr>
          <a:xfrm>
            <a:off x="1007604" y="2296065"/>
            <a:ext cx="0" cy="365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251520" y="2665009"/>
            <a:ext cx="1512168" cy="36503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/>
              <a:t>생산팀</a:t>
            </a:r>
            <a:r>
              <a:rPr lang="ko-KR" altLang="en-US" sz="1000" b="1" dirty="0"/>
              <a:t> 생산 지시</a:t>
            </a:r>
          </a:p>
        </p:txBody>
      </p:sp>
      <p:cxnSp>
        <p:nvCxnSpPr>
          <p:cNvPr id="44" name="직선 화살표 연결선 43"/>
          <p:cNvCxnSpPr>
            <a:cxnSpLocks/>
          </p:cNvCxnSpPr>
          <p:nvPr/>
        </p:nvCxnSpPr>
        <p:spPr>
          <a:xfrm>
            <a:off x="1007604" y="3047254"/>
            <a:ext cx="0" cy="365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251520" y="3412291"/>
            <a:ext cx="1512168" cy="36503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시험 생산된 제품 중 </a:t>
            </a:r>
            <a:r>
              <a:rPr lang="en-US" altLang="ko-KR" sz="1000" b="1" dirty="0"/>
              <a:t>30</a:t>
            </a:r>
            <a:r>
              <a:rPr lang="ko-KR" altLang="en-US" sz="1000" b="1" dirty="0"/>
              <a:t>개의 시료 추출</a:t>
            </a:r>
          </a:p>
        </p:txBody>
      </p:sp>
      <p:cxnSp>
        <p:nvCxnSpPr>
          <p:cNvPr id="46" name="직선 화살표 연결선 45"/>
          <p:cNvCxnSpPr>
            <a:cxnSpLocks/>
          </p:cNvCxnSpPr>
          <p:nvPr/>
        </p:nvCxnSpPr>
        <p:spPr>
          <a:xfrm>
            <a:off x="1007604" y="3785158"/>
            <a:ext cx="0" cy="365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251520" y="4150195"/>
            <a:ext cx="1512168" cy="36503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공정 능력 분석</a:t>
            </a:r>
            <a:r>
              <a:rPr lang="ko-KR" altLang="en-US" sz="1000" b="1" dirty="0"/>
              <a:t> 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251520" y="4936171"/>
            <a:ext cx="1512168" cy="36503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/>
              <a:t>품질팀</a:t>
            </a:r>
            <a:r>
              <a:rPr lang="ko-KR" altLang="en-US" sz="1000" b="1" dirty="0"/>
              <a:t> 합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불 판정</a:t>
            </a:r>
          </a:p>
        </p:txBody>
      </p:sp>
      <p:cxnSp>
        <p:nvCxnSpPr>
          <p:cNvPr id="49" name="직선 화살표 연결선 48"/>
          <p:cNvCxnSpPr>
            <a:cxnSpLocks/>
          </p:cNvCxnSpPr>
          <p:nvPr/>
        </p:nvCxnSpPr>
        <p:spPr>
          <a:xfrm>
            <a:off x="1007604" y="4533097"/>
            <a:ext cx="0" cy="365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51520" y="5661248"/>
            <a:ext cx="1512168" cy="36503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/>
              <a:t>합격시</a:t>
            </a:r>
            <a:r>
              <a:rPr lang="ko-KR" altLang="en-US" sz="1000" b="1" dirty="0"/>
              <a:t> 지속 생산 결정</a:t>
            </a:r>
          </a:p>
        </p:txBody>
      </p:sp>
      <p:cxnSp>
        <p:nvCxnSpPr>
          <p:cNvPr id="51" name="직선 화살표 연결선 50"/>
          <p:cNvCxnSpPr>
            <a:cxnSpLocks/>
          </p:cNvCxnSpPr>
          <p:nvPr/>
        </p:nvCxnSpPr>
        <p:spPr>
          <a:xfrm>
            <a:off x="1007604" y="5289384"/>
            <a:ext cx="0" cy="365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758" y="1841201"/>
            <a:ext cx="3528392" cy="399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타원 7"/>
          <p:cNvSpPr/>
          <p:nvPr/>
        </p:nvSpPr>
        <p:spPr>
          <a:xfrm>
            <a:off x="2195736" y="5267881"/>
            <a:ext cx="504056" cy="627670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6300192" y="2096406"/>
            <a:ext cx="732454" cy="1400204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2610242" y="3114168"/>
            <a:ext cx="3689950" cy="2298375"/>
          </a:xfrm>
          <a:prstGeom prst="straightConnector1">
            <a:avLst/>
          </a:prstGeom>
          <a:ln w="635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62586" y="3676443"/>
            <a:ext cx="1418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분포의 정확도 ↑</a:t>
            </a:r>
          </a:p>
        </p:txBody>
      </p:sp>
      <p:sp>
        <p:nvSpPr>
          <p:cNvPr id="73" name="타원 72"/>
          <p:cNvSpPr/>
          <p:nvPr/>
        </p:nvSpPr>
        <p:spPr>
          <a:xfrm>
            <a:off x="7594574" y="3683231"/>
            <a:ext cx="1245970" cy="649482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5452758" y="3866564"/>
            <a:ext cx="660446" cy="466149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4860032" y="411136"/>
            <a:ext cx="4118539" cy="309452"/>
            <a:chOff x="5016145" y="536845"/>
            <a:chExt cx="3470989" cy="309452"/>
          </a:xfrm>
        </p:grpSpPr>
        <p:grpSp>
          <p:nvGrpSpPr>
            <p:cNvPr id="52" name="그룹 51"/>
            <p:cNvGrpSpPr/>
            <p:nvPr/>
          </p:nvGrpSpPr>
          <p:grpSpPr>
            <a:xfrm>
              <a:off x="5016145" y="538520"/>
              <a:ext cx="1299143" cy="307777"/>
              <a:chOff x="5296734" y="105856"/>
              <a:chExt cx="1111964" cy="307777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5296734" y="105856"/>
                <a:ext cx="11119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-15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바른고딕" pitchFamily="50" charset="-127"/>
                    <a:ea typeface="나눔바른고딕" pitchFamily="50" charset="-127"/>
                  </a:rPr>
                  <a:t>프로젝트 개요</a:t>
                </a:r>
              </a:p>
            </p:txBody>
          </p:sp>
          <p:cxnSp>
            <p:nvCxnSpPr>
              <p:cNvPr id="62" name="직선 연결선 61"/>
              <p:cNvCxnSpPr/>
              <p:nvPr/>
            </p:nvCxnSpPr>
            <p:spPr>
              <a:xfrm>
                <a:off x="6251633" y="157800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/>
            <p:cNvGrpSpPr/>
            <p:nvPr/>
          </p:nvGrpSpPr>
          <p:grpSpPr>
            <a:xfrm>
              <a:off x="6066681" y="538220"/>
              <a:ext cx="1033760" cy="307777"/>
              <a:chOff x="5472588" y="100721"/>
              <a:chExt cx="884822" cy="307777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5472588" y="100721"/>
                <a:ext cx="884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-15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kumimoji="0" lang="ko-KR" altLang="en-US" sz="1400" i="0" u="none" strike="noStrike" kern="1200" cap="none" spc="-15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나눔바른고딕" pitchFamily="50" charset="-127"/>
                    <a:ea typeface="나눔바른고딕" pitchFamily="50" charset="-127"/>
                  </a:rPr>
                  <a:t>프로젝트 내용</a:t>
                </a:r>
              </a:p>
            </p:txBody>
          </p:sp>
          <p:cxnSp>
            <p:nvCxnSpPr>
              <p:cNvPr id="60" name="직선 연결선 59"/>
              <p:cNvCxnSpPr/>
              <p:nvPr/>
            </p:nvCxnSpPr>
            <p:spPr>
              <a:xfrm>
                <a:off x="6342956" y="152965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그룹 53"/>
            <p:cNvGrpSpPr/>
            <p:nvPr/>
          </p:nvGrpSpPr>
          <p:grpSpPr>
            <a:xfrm>
              <a:off x="7066353" y="537920"/>
              <a:ext cx="420789" cy="307777"/>
              <a:chOff x="5710957" y="125758"/>
              <a:chExt cx="360165" cy="307777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5710957" y="125758"/>
                <a:ext cx="3598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chemeClr val="tx2"/>
                    </a:solidFill>
                    <a:latin typeface="나눔바른고딕" pitchFamily="50" charset="-127"/>
                    <a:ea typeface="나눔바른고딕" pitchFamily="50" charset="-127"/>
                  </a:rPr>
                  <a:t>활용</a:t>
                </a:r>
                <a:endParaRPr kumimoji="0" lang="ko-KR" altLang="en-US" sz="1400" b="1" i="0" u="none" strike="noStrike" kern="1200" cap="none" spc="-15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2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cxnSp>
            <p:nvCxnSpPr>
              <p:cNvPr id="58" name="직선 연결선 57"/>
              <p:cNvCxnSpPr/>
              <p:nvPr/>
            </p:nvCxnSpPr>
            <p:spPr>
              <a:xfrm>
                <a:off x="6071122" y="171646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/>
          </p:nvSpPr>
          <p:spPr>
            <a:xfrm>
              <a:off x="7487149" y="536845"/>
              <a:ext cx="999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A3227A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rPr>
                <a:t>프로젝트 관리</a:t>
              </a: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531391" y="5412543"/>
            <a:ext cx="3168353" cy="1186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9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&lt;</a:t>
            </a:r>
            <a:r>
              <a:rPr lang="ko-KR" altLang="en-US" sz="9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분석결과</a:t>
            </a:r>
            <a:r>
              <a:rPr lang="en-US" altLang="ko-KR" sz="9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</a:p>
          <a:p>
            <a:pPr marL="171450" indent="-1714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기존의 방법과 같이 공정상태는 정상이지만 불편화 상수를 이용하여 </a:t>
            </a:r>
            <a:r>
              <a:rPr lang="ko-KR" altLang="en-US" sz="9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더 정밀한 공정능력지수 출력</a:t>
            </a:r>
            <a:endParaRPr lang="en-US" altLang="ko-KR" sz="9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기존 엑셀시트의 히스토그램을 보면 데이터의 분포가 반대로 나오지만 현재 우리의 결과물로는 </a:t>
            </a:r>
            <a:r>
              <a:rPr lang="ko-KR" altLang="en-US" sz="9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분포를 제대로 출력</a:t>
            </a:r>
            <a:endParaRPr lang="en-US" altLang="ko-KR" sz="9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172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3581" y="436602"/>
            <a:ext cx="4964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srgbClr val="4F81B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.4-3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 관리 </a:t>
            </a:r>
            <a:r>
              <a:rPr lang="en-US" altLang="ko-KR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AS-IS TO-BE(3)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-15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7994" y="280331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-15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rPr>
              <a:t>intermediate presentation</a:t>
            </a:r>
            <a:endParaRPr kumimoji="0" lang="ko-KR" altLang="en-US" sz="1100" b="1" i="0" u="none" strike="noStrike" kern="1200" cap="none" spc="-15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458750"/>
              </p:ext>
            </p:extLst>
          </p:nvPr>
        </p:nvGraphicFramePr>
        <p:xfrm>
          <a:off x="179513" y="908720"/>
          <a:ext cx="8784975" cy="5688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8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8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824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동일금속의 측정 시스템 분석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</a:rPr>
                        <a:t>(Measurement</a:t>
                      </a:r>
                      <a:r>
                        <a:rPr lang="en-US" altLang="ko-KR" sz="1500" b="1" baseline="0" dirty="0">
                          <a:solidFill>
                            <a:schemeClr val="bg1"/>
                          </a:solidFill>
                        </a:rPr>
                        <a:t> System Analysis)</a:t>
                      </a:r>
                    </a:p>
                    <a:p>
                      <a:pPr algn="ctr" latinLnBrk="1"/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</a:rPr>
                        <a:t>측정시스템 분석은 작업자 및 측정기의 신뢰성을 검증하기 위한 작업으로 측정기의 경우 개선의 여부를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</a:rPr>
                        <a:t>작업자의 경우 추가 품질 교육의 여부를 결정 짓는데 필요하다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</a:rPr>
                        <a:t>. 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프로세스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AS</a:t>
                      </a:r>
                      <a:r>
                        <a:rPr lang="en-US" altLang="ko-KR" sz="1200" b="1" baseline="0" dirty="0"/>
                        <a:t>-IS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TO-BE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65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263377" y="1895012"/>
            <a:ext cx="1584176" cy="36503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모회사의 지시</a:t>
            </a:r>
          </a:p>
        </p:txBody>
      </p:sp>
      <p:cxnSp>
        <p:nvCxnSpPr>
          <p:cNvPr id="41" name="직선 화살표 연결선 40"/>
          <p:cNvCxnSpPr>
            <a:cxnSpLocks/>
          </p:cNvCxnSpPr>
          <p:nvPr/>
        </p:nvCxnSpPr>
        <p:spPr>
          <a:xfrm>
            <a:off x="1055465" y="2272677"/>
            <a:ext cx="0" cy="3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263377" y="2665387"/>
            <a:ext cx="1584176" cy="36503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측정 시스템 분석</a:t>
            </a:r>
          </a:p>
        </p:txBody>
      </p:sp>
      <p:cxnSp>
        <p:nvCxnSpPr>
          <p:cNvPr id="55" name="직선 화살표 연결선 54"/>
          <p:cNvCxnSpPr>
            <a:cxnSpLocks/>
          </p:cNvCxnSpPr>
          <p:nvPr/>
        </p:nvCxnSpPr>
        <p:spPr>
          <a:xfrm>
            <a:off x="1043608" y="3025427"/>
            <a:ext cx="0" cy="3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263377" y="3409563"/>
            <a:ext cx="1584176" cy="36503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측정기와 작업자의 신뢰성을 검증 증빙</a:t>
            </a:r>
          </a:p>
        </p:txBody>
      </p:sp>
      <p:cxnSp>
        <p:nvCxnSpPr>
          <p:cNvPr id="59" name="직선 화살표 연결선 58"/>
          <p:cNvCxnSpPr>
            <a:cxnSpLocks/>
          </p:cNvCxnSpPr>
          <p:nvPr/>
        </p:nvCxnSpPr>
        <p:spPr>
          <a:xfrm>
            <a:off x="1043608" y="3794132"/>
            <a:ext cx="0" cy="3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251520" y="4167635"/>
            <a:ext cx="1584176" cy="36503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불합격 시 작업 중지 및 추가 품질 교육 </a:t>
            </a:r>
          </a:p>
        </p:txBody>
      </p:sp>
      <p:cxnSp>
        <p:nvCxnSpPr>
          <p:cNvPr id="61" name="직선 화살표 연결선 60"/>
          <p:cNvCxnSpPr>
            <a:cxnSpLocks/>
          </p:cNvCxnSpPr>
          <p:nvPr/>
        </p:nvCxnSpPr>
        <p:spPr>
          <a:xfrm>
            <a:off x="1051323" y="4529309"/>
            <a:ext cx="0" cy="3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259235" y="4902294"/>
            <a:ext cx="1584176" cy="36503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재 분석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79712" y="4919424"/>
            <a:ext cx="332874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현재 기업은 모회사에 증빙 제출을 위한 문서만을 구비하고 있을 뿐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실질적인 측정 시스템 분석을 진행 하고 있지 않음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lvl="0"/>
            <a:endParaRPr lang="en-US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제출 문서인 엑셀 </a:t>
            </a:r>
            <a:r>
              <a:rPr lang="ko-KR" altLang="en-US" sz="11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메크로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시트 조차 잘못된 부분이 많아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정확한 결과 값을 내지 못하고 있음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동일금속은 </a:t>
            </a:r>
            <a:r>
              <a:rPr lang="ko-KR" altLang="en-US" sz="1100" b="1" dirty="0"/>
              <a:t>유효한</a:t>
            </a:r>
            <a:r>
              <a:rPr lang="ko-KR" altLang="en-US" sz="1100" dirty="0"/>
              <a:t> </a:t>
            </a:r>
            <a:r>
              <a:rPr lang="ko-KR" altLang="en-US" sz="1100" b="1" dirty="0"/>
              <a:t>측정시스템분석 도구</a:t>
            </a:r>
            <a:r>
              <a:rPr lang="ko-KR" altLang="en-US" sz="1100" dirty="0"/>
              <a:t>를 필요로 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0832" y="4405557"/>
            <a:ext cx="34376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&lt;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목적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본 프로젝트의 산출물인 측정 시스템 분석을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1000" dirty="0">
                <a:solidFill>
                  <a:prstClr val="black"/>
                </a:solidFill>
              </a:rPr>
              <a:t>기업에 도입하여 측정작업자와 </a:t>
            </a:r>
            <a:r>
              <a:rPr lang="ko-KR" altLang="en-US" sz="1000" dirty="0" err="1">
                <a:solidFill>
                  <a:prstClr val="black"/>
                </a:solidFill>
              </a:rPr>
              <a:t>측정계측기의</a:t>
            </a:r>
            <a:r>
              <a:rPr lang="ko-KR" altLang="en-US" sz="1000" dirty="0">
                <a:solidFill>
                  <a:prstClr val="black"/>
                </a:solidFill>
              </a:rPr>
              <a:t> 변동 산포를 관리하는 </a:t>
            </a:r>
            <a:r>
              <a:rPr lang="en-US" altLang="ko-KR" sz="1000" b="1" dirty="0">
                <a:solidFill>
                  <a:prstClr val="black"/>
                </a:solidFill>
              </a:rPr>
              <a:t>Gage R&amp;R Study</a:t>
            </a:r>
            <a:r>
              <a:rPr lang="ko-KR" altLang="en-US" sz="1000" dirty="0">
                <a:solidFill>
                  <a:prstClr val="black"/>
                </a:solidFill>
              </a:rPr>
              <a:t>를 통해 측정기 및 측정자의 </a:t>
            </a:r>
            <a:r>
              <a:rPr lang="ko-KR" altLang="en-US" sz="1000" b="1" dirty="0">
                <a:solidFill>
                  <a:prstClr val="black"/>
                </a:solidFill>
              </a:rPr>
              <a:t>신뢰성 획득</a:t>
            </a:r>
            <a:r>
              <a:rPr lang="en-US" altLang="ko-KR" sz="1000" dirty="0">
                <a:solidFill>
                  <a:prstClr val="black"/>
                </a:solidFill>
              </a:rPr>
              <a:t>.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4860032" y="411136"/>
            <a:ext cx="4118539" cy="309452"/>
            <a:chOff x="5016145" y="536845"/>
            <a:chExt cx="3470989" cy="309452"/>
          </a:xfrm>
        </p:grpSpPr>
        <p:grpSp>
          <p:nvGrpSpPr>
            <p:cNvPr id="33" name="그룹 32"/>
            <p:cNvGrpSpPr/>
            <p:nvPr/>
          </p:nvGrpSpPr>
          <p:grpSpPr>
            <a:xfrm>
              <a:off x="5016145" y="538520"/>
              <a:ext cx="1299143" cy="307777"/>
              <a:chOff x="5296734" y="105856"/>
              <a:chExt cx="1111964" cy="307777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5296734" y="105856"/>
                <a:ext cx="11119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-15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바른고딕" pitchFamily="50" charset="-127"/>
                    <a:ea typeface="나눔바른고딕" pitchFamily="50" charset="-127"/>
                  </a:rPr>
                  <a:t>프로젝트 개요</a:t>
                </a:r>
              </a:p>
            </p:txBody>
          </p:sp>
          <p:cxnSp>
            <p:nvCxnSpPr>
              <p:cNvPr id="45" name="직선 연결선 44"/>
              <p:cNvCxnSpPr/>
              <p:nvPr/>
            </p:nvCxnSpPr>
            <p:spPr>
              <a:xfrm>
                <a:off x="6251633" y="157800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/>
            <p:cNvGrpSpPr/>
            <p:nvPr/>
          </p:nvGrpSpPr>
          <p:grpSpPr>
            <a:xfrm>
              <a:off x="6066681" y="538220"/>
              <a:ext cx="1033760" cy="307777"/>
              <a:chOff x="5472588" y="100721"/>
              <a:chExt cx="884822" cy="307777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5472588" y="100721"/>
                <a:ext cx="884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-15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kumimoji="0" lang="ko-KR" altLang="en-US" sz="1400" i="0" u="none" strike="noStrike" kern="1200" cap="none" spc="-15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나눔바른고딕" pitchFamily="50" charset="-127"/>
                    <a:ea typeface="나눔바른고딕" pitchFamily="50" charset="-127"/>
                  </a:rPr>
                  <a:t>프로젝트 내용</a:t>
                </a:r>
              </a:p>
            </p:txBody>
          </p:sp>
          <p:cxnSp>
            <p:nvCxnSpPr>
              <p:cNvPr id="43" name="직선 연결선 42"/>
              <p:cNvCxnSpPr/>
              <p:nvPr/>
            </p:nvCxnSpPr>
            <p:spPr>
              <a:xfrm>
                <a:off x="6342956" y="152965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그룹 34"/>
            <p:cNvGrpSpPr/>
            <p:nvPr/>
          </p:nvGrpSpPr>
          <p:grpSpPr>
            <a:xfrm>
              <a:off x="7066353" y="537920"/>
              <a:ext cx="420789" cy="307777"/>
              <a:chOff x="5710957" y="125758"/>
              <a:chExt cx="360165" cy="307777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710957" y="125758"/>
                <a:ext cx="3598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chemeClr val="tx2"/>
                    </a:solidFill>
                    <a:latin typeface="나눔바른고딕" pitchFamily="50" charset="-127"/>
                    <a:ea typeface="나눔바른고딕" pitchFamily="50" charset="-127"/>
                  </a:rPr>
                  <a:t>활용</a:t>
                </a:r>
                <a:endParaRPr kumimoji="0" lang="ko-KR" altLang="en-US" sz="1400" b="1" i="0" u="none" strike="noStrike" kern="1200" cap="none" spc="-15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2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cxnSp>
            <p:nvCxnSpPr>
              <p:cNvPr id="39" name="직선 연결선 38"/>
              <p:cNvCxnSpPr/>
              <p:nvPr/>
            </p:nvCxnSpPr>
            <p:spPr>
              <a:xfrm>
                <a:off x="6071122" y="171646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/>
            <p:cNvSpPr txBox="1"/>
            <p:nvPr/>
          </p:nvSpPr>
          <p:spPr>
            <a:xfrm>
              <a:off x="7487149" y="536845"/>
              <a:ext cx="999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A3227A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rPr>
                <a:t>프로젝트 관리</a:t>
              </a: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830714"/>
            <a:ext cx="3435647" cy="3071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5480832" y="5253209"/>
            <a:ext cx="3437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&lt;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분석결과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prstClr val="black"/>
                </a:solidFill>
              </a:rPr>
              <a:t>계측기의</a:t>
            </a:r>
            <a:r>
              <a:rPr lang="ko-KR" altLang="en-US" sz="1000" dirty="0">
                <a:solidFill>
                  <a:prstClr val="black"/>
                </a:solidFill>
              </a:rPr>
              <a:t> </a:t>
            </a:r>
            <a:r>
              <a:rPr lang="ko-KR" altLang="en-US" sz="1000" b="1" dirty="0">
                <a:solidFill>
                  <a:prstClr val="black"/>
                </a:solidFill>
              </a:rPr>
              <a:t>측정단위가</a:t>
            </a:r>
            <a:r>
              <a:rPr lang="ko-KR" altLang="en-US" sz="1000" dirty="0">
                <a:solidFill>
                  <a:prstClr val="black"/>
                </a:solidFill>
              </a:rPr>
              <a:t> 소수 둘째 자릿수로 </a:t>
            </a:r>
            <a:r>
              <a:rPr lang="ko-KR" altLang="en-US" sz="1000" b="1" dirty="0">
                <a:solidFill>
                  <a:prstClr val="black"/>
                </a:solidFill>
              </a:rPr>
              <a:t>작거나</a:t>
            </a:r>
            <a:r>
              <a:rPr lang="ko-KR" altLang="en-US" sz="1000" dirty="0">
                <a:solidFill>
                  <a:prstClr val="black"/>
                </a:solidFill>
              </a:rPr>
              <a:t> </a:t>
            </a:r>
            <a:r>
              <a:rPr lang="ko-KR" altLang="en-US" sz="1000" b="1" dirty="0">
                <a:solidFill>
                  <a:prstClr val="black"/>
                </a:solidFill>
              </a:rPr>
              <a:t>부품간의 변동</a:t>
            </a:r>
            <a:r>
              <a:rPr lang="ko-KR" altLang="en-US" sz="1000" dirty="0">
                <a:solidFill>
                  <a:prstClr val="black"/>
                </a:solidFill>
              </a:rPr>
              <a:t>이 반복성 변동보다 </a:t>
            </a:r>
            <a:r>
              <a:rPr lang="ko-KR" altLang="en-US" sz="1000" b="1" dirty="0">
                <a:solidFill>
                  <a:prstClr val="black"/>
                </a:solidFill>
              </a:rPr>
              <a:t>낮아서</a:t>
            </a:r>
            <a:r>
              <a:rPr lang="ko-KR" altLang="en-US" sz="1000" dirty="0">
                <a:solidFill>
                  <a:prstClr val="black"/>
                </a:solidFill>
              </a:rPr>
              <a:t> 제대로 된 측정시스템분석을 실시하지 못함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770" y="3311453"/>
            <a:ext cx="3367744" cy="10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01" y="1973894"/>
            <a:ext cx="3398616" cy="126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5480832" y="5877272"/>
            <a:ext cx="34376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&lt;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해결방안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prstClr val="black"/>
                </a:solidFill>
              </a:rPr>
              <a:t>측정 단위가 늘어난 데이터를 얻어야 한다</a:t>
            </a:r>
            <a:endParaRPr lang="en-US" altLang="ko-KR" sz="1000" dirty="0">
              <a:solidFill>
                <a:prstClr val="black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prstClr val="black"/>
                </a:solidFill>
              </a:rPr>
              <a:t>인위적으로 부품들간의 변동을 줘야 한다</a:t>
            </a:r>
            <a:r>
              <a:rPr lang="en-US" altLang="ko-KR" sz="1000" dirty="0">
                <a:solidFill>
                  <a:prstClr val="black"/>
                </a:solidFill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413570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118762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5515" y="153481"/>
            <a:ext cx="95659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44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43808" y="2060848"/>
            <a:ext cx="41995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4000" b="1" spc="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프로젝트 관리</a:t>
            </a:r>
            <a:endParaRPr lang="en-US" altLang="ko-KR" sz="4000" b="1" spc="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2699" y="400904"/>
            <a:ext cx="2952328" cy="254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한국외국어대학교 산업경영공학과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b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pPr/>
              <a:t>23</a:t>
            </a:fld>
            <a:endParaRPr lang="ko-KR" altLang="en-US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98667" y="655471"/>
            <a:ext cx="3326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</a:rPr>
              <a:t>R commander Plug-in Packages </a:t>
            </a:r>
            <a:r>
              <a:rPr lang="ko-KR" altLang="en-US" sz="1400" b="1" dirty="0">
                <a:solidFill>
                  <a:srgbClr val="002060"/>
                </a:solidFill>
              </a:rPr>
              <a:t>개발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72699" y="2967335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4.1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검증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4.2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업무 분담 및 최종 산출물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4.3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한계 및 향후 계획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78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0118" y="436602"/>
            <a:ext cx="3580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4.1 </a:t>
            </a:r>
            <a:r>
              <a:rPr lang="ko-KR" altLang="en-US" sz="2000" b="1" dirty="0">
                <a:latin typeface="+mn-ea"/>
              </a:rPr>
              <a:t>프로젝트 검증 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4D42C-B0E2-4EED-BF19-E5A51456E6AD}" type="slidenum">
              <a:rPr lang="ko-KR" altLang="en-US" smtClean="0"/>
              <a:pPr/>
              <a:t>24</a:t>
            </a:fld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4860032" y="411136"/>
            <a:ext cx="4118539" cy="309452"/>
            <a:chOff x="5016145" y="536845"/>
            <a:chExt cx="3470989" cy="309452"/>
          </a:xfrm>
        </p:grpSpPr>
        <p:grpSp>
          <p:nvGrpSpPr>
            <p:cNvPr id="20" name="그룹 19"/>
            <p:cNvGrpSpPr/>
            <p:nvPr/>
          </p:nvGrpSpPr>
          <p:grpSpPr>
            <a:xfrm>
              <a:off x="5016145" y="538520"/>
              <a:ext cx="1299143" cy="307777"/>
              <a:chOff x="5296734" y="105856"/>
              <a:chExt cx="1111964" cy="307777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5296734" y="105856"/>
                <a:ext cx="11119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프로젝트 개요</a:t>
                </a:r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6251633" y="157800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/>
            <p:cNvGrpSpPr/>
            <p:nvPr/>
          </p:nvGrpSpPr>
          <p:grpSpPr>
            <a:xfrm>
              <a:off x="6066681" y="538220"/>
              <a:ext cx="1033760" cy="307777"/>
              <a:chOff x="5472588" y="100721"/>
              <a:chExt cx="884822" cy="307777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5472588" y="100721"/>
                <a:ext cx="884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 프로젝트 내용</a:t>
                </a:r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>
                <a:off x="6342956" y="152965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7079870" y="537920"/>
              <a:ext cx="407279" cy="307777"/>
              <a:chOff x="5722521" y="125758"/>
              <a:chExt cx="348601" cy="307777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722521" y="125758"/>
                <a:ext cx="3367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활용</a:t>
                </a:r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6071122" y="171646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7487149" y="536845"/>
              <a:ext cx="999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A3227A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r>
                <a:rPr lang="ko-KR" altLang="en-US" sz="1400" b="1" dirty="0">
                  <a:solidFill>
                    <a:schemeClr val="tx2"/>
                  </a:solidFill>
                  <a:latin typeface="나눔바른고딕" pitchFamily="50" charset="-127"/>
                  <a:ea typeface="나눔바른고딕" pitchFamily="50" charset="-127"/>
                </a:rPr>
                <a:t>프로젝트 관리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810191"/>
              </p:ext>
            </p:extLst>
          </p:nvPr>
        </p:nvGraphicFramePr>
        <p:xfrm>
          <a:off x="251520" y="1154205"/>
          <a:ext cx="4104456" cy="52991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85956312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28348774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4256689528"/>
                    </a:ext>
                  </a:extLst>
                </a:gridCol>
              </a:tblGrid>
              <a:tr h="165074"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공정능력분석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히스토그램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149306"/>
                  </a:ext>
                </a:extLst>
              </a:tr>
              <a:tr h="280059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  <a:p>
                      <a:pPr algn="ctr" latinLnBrk="1"/>
                      <a:endParaRPr lang="en-US" altLang="ko-KR" sz="800" b="1" dirty="0"/>
                    </a:p>
                    <a:p>
                      <a:pPr algn="ctr" latinLnBrk="1"/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PCA plug-in package</a:t>
                      </a:r>
                      <a:endParaRPr lang="ko-KR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정규분포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954302"/>
                  </a:ext>
                </a:extLst>
              </a:tr>
              <a:tr h="28005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군간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군내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159794"/>
                  </a:ext>
                </a:extLst>
              </a:tr>
              <a:tr h="28005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비정규분포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6197"/>
                  </a:ext>
                </a:extLst>
              </a:tr>
              <a:tr h="28005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이항분포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607340"/>
                  </a:ext>
                </a:extLst>
              </a:tr>
              <a:tr h="28005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포아송분포</a:t>
                      </a:r>
                      <a:endParaRPr lang="ko-KR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634384"/>
                  </a:ext>
                </a:extLst>
              </a:tr>
              <a:tr h="280059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Gage R&amp;R </a:t>
                      </a:r>
                      <a:r>
                        <a:rPr lang="ko-KR" altLang="en-US" sz="800" b="1" dirty="0"/>
                        <a:t>분산 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분산분석 그래프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932658"/>
                  </a:ext>
                </a:extLst>
              </a:tr>
              <a:tr h="280059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  <a:p>
                      <a:pPr algn="ctr" latinLnBrk="1"/>
                      <a:endParaRPr lang="en-US" altLang="ko-KR" sz="800" b="1" dirty="0"/>
                    </a:p>
                    <a:p>
                      <a:pPr algn="ctr" latinLnBrk="1"/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MSA plug-in package</a:t>
                      </a:r>
                      <a:endParaRPr lang="ko-KR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Gage R&amp;R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교차분석</a:t>
                      </a:r>
                      <a:endParaRPr lang="ko-KR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516"/>
                  </a:ext>
                </a:extLst>
              </a:tr>
              <a:tr h="28005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Gage R&amp;R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내포분석</a:t>
                      </a:r>
                      <a:endParaRPr lang="ko-KR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54957"/>
                  </a:ext>
                </a:extLst>
              </a:tr>
              <a:tr h="34198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Gage R&amp;R </a:t>
                      </a: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일원배치분석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575830"/>
                  </a:ext>
                </a:extLst>
              </a:tr>
              <a:tr h="28005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선형성 및 편의연구</a:t>
                      </a:r>
                      <a:endParaRPr lang="ko-KR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600058"/>
                  </a:ext>
                </a:extLst>
              </a:tr>
              <a:tr h="28005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반복성 및 편의연구</a:t>
                      </a:r>
                      <a:endParaRPr lang="ko-KR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371746"/>
                  </a:ext>
                </a:extLst>
              </a:tr>
              <a:tr h="18924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샘플링검사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OC </a:t>
                      </a:r>
                      <a:r>
                        <a:rPr lang="ko-KR" altLang="en-US" sz="800" b="1" dirty="0"/>
                        <a:t>곡선 그래프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217260"/>
                  </a:ext>
                </a:extLst>
              </a:tr>
              <a:tr h="280059">
                <a:tc rowSpan="6"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  <a:p>
                      <a:pPr algn="ctr" latinLnBrk="1"/>
                      <a:endParaRPr lang="en-US" altLang="ko-KR" sz="800" b="1" dirty="0"/>
                    </a:p>
                    <a:p>
                      <a:pPr algn="ctr" latinLnBrk="1"/>
                      <a:endParaRPr lang="en-US" altLang="ko-KR" sz="800" b="1" dirty="0"/>
                    </a:p>
                    <a:p>
                      <a:pPr algn="ctr" latinLnBrk="1"/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SI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plug-in package</a:t>
                      </a:r>
                      <a:endParaRPr lang="ko-KR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계수 규준형 </a:t>
                      </a:r>
                      <a:r>
                        <a:rPr lang="en-US" altLang="ko-KR" sz="800" b="1" dirty="0"/>
                        <a:t>1</a:t>
                      </a:r>
                      <a:r>
                        <a:rPr lang="ko-KR" altLang="en-US" sz="800" b="1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21121"/>
                  </a:ext>
                </a:extLst>
              </a:tr>
              <a:tr h="28005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계량 규준형 </a:t>
                      </a:r>
                      <a:r>
                        <a:rPr lang="en-US" altLang="ko-KR" sz="800" b="1" dirty="0"/>
                        <a:t>1</a:t>
                      </a:r>
                      <a:r>
                        <a:rPr lang="ko-KR" altLang="en-US" sz="800" b="1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695281"/>
                  </a:ext>
                </a:extLst>
              </a:tr>
              <a:tr h="28005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계수 조정형 </a:t>
                      </a:r>
                      <a:r>
                        <a:rPr lang="en-US" altLang="ko-KR" sz="800" b="1" dirty="0"/>
                        <a:t>1</a:t>
                      </a:r>
                      <a:r>
                        <a:rPr lang="ko-KR" altLang="en-US" sz="800" b="1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965742"/>
                  </a:ext>
                </a:extLst>
              </a:tr>
              <a:tr h="28005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계량 조정형 </a:t>
                      </a:r>
                      <a:r>
                        <a:rPr lang="en-US" altLang="ko-KR" sz="800" b="1" dirty="0"/>
                        <a:t>1</a:t>
                      </a:r>
                      <a:r>
                        <a:rPr lang="ko-KR" altLang="en-US" sz="800" b="1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072214"/>
                  </a:ext>
                </a:extLst>
              </a:tr>
              <a:tr h="28005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계수 규준형 </a:t>
                      </a:r>
                      <a:r>
                        <a:rPr lang="en-US" altLang="ko-KR" sz="800" b="1" dirty="0"/>
                        <a:t>2</a:t>
                      </a:r>
                      <a:r>
                        <a:rPr lang="ko-KR" altLang="en-US" sz="800" b="1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187670"/>
                  </a:ext>
                </a:extLst>
              </a:tr>
              <a:tr h="23177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계수 조정형 </a:t>
                      </a:r>
                      <a:r>
                        <a:rPr lang="en-US" altLang="ko-KR" sz="800" b="1" dirty="0"/>
                        <a:t>2</a:t>
                      </a:r>
                      <a:r>
                        <a:rPr lang="ko-KR" altLang="en-US" sz="800" b="1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59586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9512" y="836712"/>
            <a:ext cx="4176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맑은 고딕"/>
                <a:ea typeface="맑은 고딕"/>
              </a:rPr>
              <a:t>○ </a:t>
            </a:r>
            <a:r>
              <a:rPr lang="en-US" altLang="ko-KR" sz="1500" b="1" dirty="0"/>
              <a:t>R commander</a:t>
            </a:r>
            <a:r>
              <a:rPr lang="ko-KR" altLang="en-US" sz="1500" b="1" dirty="0"/>
              <a:t>와 </a:t>
            </a:r>
            <a:r>
              <a:rPr lang="en-US" altLang="ko-KR" sz="1500" b="1" dirty="0"/>
              <a:t>Minitab</a:t>
            </a:r>
            <a:r>
              <a:rPr lang="ko-KR" altLang="en-US" sz="1500" b="1" dirty="0"/>
              <a:t> 결과 </a:t>
            </a:r>
            <a:r>
              <a:rPr lang="ko-KR" altLang="en-US" sz="1500" b="1" dirty="0" err="1"/>
              <a:t>일치여부</a:t>
            </a:r>
            <a:endParaRPr lang="ko-KR" altLang="en-US" sz="15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499992" y="836710"/>
            <a:ext cx="2880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맑은 고딕"/>
                <a:ea typeface="맑은 고딕"/>
              </a:rPr>
              <a:t>○ </a:t>
            </a:r>
            <a:r>
              <a:rPr lang="ko-KR" altLang="en-US" sz="1500" b="1" dirty="0"/>
              <a:t>동일 금속 </a:t>
            </a:r>
            <a:r>
              <a:rPr lang="en-US" altLang="ko-KR" sz="1500" b="1" dirty="0"/>
              <a:t>Web Application</a:t>
            </a:r>
            <a:endParaRPr lang="ko-KR" altLang="en-US" sz="150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4499992" y="836712"/>
            <a:ext cx="0" cy="5688634"/>
          </a:xfrm>
          <a:prstGeom prst="line">
            <a:avLst/>
          </a:prstGeom>
          <a:ln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59877"/>
            <a:ext cx="4406571" cy="5293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494813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3582" y="436602"/>
            <a:ext cx="3580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4.2 </a:t>
            </a:r>
            <a:r>
              <a:rPr lang="ko-KR" altLang="en-US" sz="2000" b="1" dirty="0">
                <a:latin typeface="+mn-ea"/>
              </a:rPr>
              <a:t>업무분담 및 최종 산출물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4D42C-B0E2-4EED-BF19-E5A51456E6AD}" type="slidenum">
              <a:rPr lang="ko-KR" altLang="en-US" smtClean="0"/>
              <a:pPr/>
              <a:t>25</a:t>
            </a:fld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4860032" y="411136"/>
            <a:ext cx="4118539" cy="309452"/>
            <a:chOff x="5016145" y="536845"/>
            <a:chExt cx="3470989" cy="309452"/>
          </a:xfrm>
        </p:grpSpPr>
        <p:grpSp>
          <p:nvGrpSpPr>
            <p:cNvPr id="20" name="그룹 19"/>
            <p:cNvGrpSpPr/>
            <p:nvPr/>
          </p:nvGrpSpPr>
          <p:grpSpPr>
            <a:xfrm>
              <a:off x="5016145" y="538520"/>
              <a:ext cx="1299143" cy="307777"/>
              <a:chOff x="5296734" y="105856"/>
              <a:chExt cx="1111964" cy="307777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5296734" y="105856"/>
                <a:ext cx="11119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프로젝트 개요</a:t>
                </a:r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6251633" y="157800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/>
            <p:cNvGrpSpPr/>
            <p:nvPr/>
          </p:nvGrpSpPr>
          <p:grpSpPr>
            <a:xfrm>
              <a:off x="6066681" y="538220"/>
              <a:ext cx="1033760" cy="307777"/>
              <a:chOff x="5472588" y="100721"/>
              <a:chExt cx="884822" cy="307777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5472588" y="100721"/>
                <a:ext cx="884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 프로젝트 내용</a:t>
                </a:r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>
                <a:off x="6342956" y="152965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7079870" y="537920"/>
              <a:ext cx="407279" cy="307777"/>
              <a:chOff x="5722521" y="125758"/>
              <a:chExt cx="348601" cy="307777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722521" y="125758"/>
                <a:ext cx="3367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활용</a:t>
                </a:r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6071122" y="171646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7487149" y="536845"/>
              <a:ext cx="999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A3227A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r>
                <a:rPr lang="ko-KR" altLang="en-US" sz="1400" b="1" dirty="0">
                  <a:solidFill>
                    <a:schemeClr val="tx2"/>
                  </a:solidFill>
                  <a:latin typeface="나눔바른고딕" pitchFamily="50" charset="-127"/>
                  <a:ea typeface="나눔바른고딕" pitchFamily="50" charset="-127"/>
                </a:rPr>
                <a:t>프로젝트 관리</a:t>
              </a: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636789"/>
              </p:ext>
            </p:extLst>
          </p:nvPr>
        </p:nvGraphicFramePr>
        <p:xfrm>
          <a:off x="2367209" y="4365104"/>
          <a:ext cx="4417532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17532">
                  <a:extLst>
                    <a:ext uri="{9D8B030D-6E8A-4147-A177-3AD203B41FA5}">
                      <a16:colId xmlns:a16="http://schemas.microsoft.com/office/drawing/2014/main" val="24538532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최종 산출물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466895"/>
                  </a:ext>
                </a:extLst>
              </a:tr>
              <a:tr h="1100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PCA </a:t>
                      </a:r>
                      <a:r>
                        <a:rPr lang="ko-KR" altLang="en-US" sz="1600" dirty="0"/>
                        <a:t>함수 및 플러그인 패키지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MSA</a:t>
                      </a:r>
                      <a:r>
                        <a:rPr lang="ko-KR" altLang="en-US" sz="1600" dirty="0"/>
                        <a:t> 함수 및 플러그인 패키지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SI</a:t>
                      </a:r>
                      <a:r>
                        <a:rPr lang="ko-KR" altLang="en-US" sz="1600" dirty="0"/>
                        <a:t> 함수 및 플러그인 패키지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범용 패키지 검증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동일금속을 위한 </a:t>
                      </a:r>
                      <a:r>
                        <a:rPr lang="en-US" altLang="ko-KR" sz="1600" dirty="0"/>
                        <a:t>R Web Application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R Web Application </a:t>
                      </a:r>
                      <a:r>
                        <a:rPr lang="ko-KR" altLang="en-US" sz="1600" dirty="0"/>
                        <a:t>검증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0264036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746334"/>
              </p:ext>
            </p:extLst>
          </p:nvPr>
        </p:nvGraphicFramePr>
        <p:xfrm>
          <a:off x="3635896" y="980728"/>
          <a:ext cx="1872208" cy="1152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이해중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PM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328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R</a:t>
                      </a:r>
                      <a:r>
                        <a:rPr lang="en-US" altLang="ko-KR" sz="1200" baseline="0" dirty="0"/>
                        <a:t> (PCA)</a:t>
                      </a:r>
                      <a:r>
                        <a:rPr lang="ko-KR" altLang="en-US" sz="1200" baseline="0" dirty="0"/>
                        <a:t>패키지  분석</a:t>
                      </a:r>
                      <a:endParaRPr lang="en-US" altLang="ko-KR" sz="1200" baseline="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R</a:t>
                      </a:r>
                      <a:r>
                        <a:rPr lang="en-US" altLang="ko-KR" sz="1200" baseline="0" dirty="0"/>
                        <a:t> (MSA)</a:t>
                      </a:r>
                      <a:r>
                        <a:rPr lang="ko-KR" altLang="en-US" sz="1200" baseline="0" dirty="0"/>
                        <a:t>패키지  분석</a:t>
                      </a:r>
                      <a:endParaRPr lang="en-US" altLang="ko-KR" sz="1200" baseline="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/>
                        <a:t>플러그인 패키지 검증</a:t>
                      </a:r>
                      <a:endParaRPr lang="en-US" altLang="ko-KR" sz="1200" baseline="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/>
                        <a:t>최종 발표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774943"/>
              </p:ext>
            </p:extLst>
          </p:nvPr>
        </p:nvGraphicFramePr>
        <p:xfrm>
          <a:off x="242749" y="2564904"/>
          <a:ext cx="1872208" cy="12995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07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이상인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4715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R </a:t>
                      </a:r>
                      <a:r>
                        <a:rPr lang="ko-KR" altLang="en-US" sz="1200" dirty="0"/>
                        <a:t>함수 패키지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ko-KR" altLang="en-US" sz="1200" dirty="0"/>
                        <a:t>구축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R plug-in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패키지 구축</a:t>
                      </a:r>
                      <a:endParaRPr lang="en-US" altLang="ko-KR" sz="1200" baseline="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/>
                        <a:t>패키지 문서 작업</a:t>
                      </a:r>
                      <a:endParaRPr lang="en-US" altLang="ko-KR" sz="1200" baseline="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/>
                        <a:t>최종 발표 시연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137209"/>
              </p:ext>
            </p:extLst>
          </p:nvPr>
        </p:nvGraphicFramePr>
        <p:xfrm>
          <a:off x="2524499" y="2564904"/>
          <a:ext cx="1872208" cy="12995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이홍재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4715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R</a:t>
                      </a:r>
                      <a:r>
                        <a:rPr lang="en-US" altLang="ko-KR" sz="1200" baseline="0" dirty="0"/>
                        <a:t> (SI) </a:t>
                      </a:r>
                      <a:r>
                        <a:rPr lang="ko-KR" altLang="en-US" sz="1200" baseline="0" dirty="0"/>
                        <a:t>패키지  분석</a:t>
                      </a:r>
                      <a:endParaRPr lang="en-US" altLang="ko-KR" sz="1200" baseline="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/>
                        <a:t>R web Application  </a:t>
                      </a:r>
                      <a:r>
                        <a:rPr lang="ko-KR" altLang="en-US" sz="1200" baseline="0" dirty="0"/>
                        <a:t>평가표 제작 및 검증</a:t>
                      </a:r>
                      <a:endParaRPr lang="en-US" altLang="ko-KR" sz="1200" baseline="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/>
                        <a:t>재 제안 발표</a:t>
                      </a:r>
                      <a:endParaRPr lang="en-US" altLang="ko-KR" sz="12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730217"/>
              </p:ext>
            </p:extLst>
          </p:nvPr>
        </p:nvGraphicFramePr>
        <p:xfrm>
          <a:off x="4806249" y="2564904"/>
          <a:ext cx="1872208" cy="12995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김동민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4715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R web Application UI </a:t>
                      </a:r>
                      <a:r>
                        <a:rPr lang="ko-KR" altLang="en-US" sz="1200" dirty="0"/>
                        <a:t>설계</a:t>
                      </a:r>
                      <a:endParaRPr lang="en-US" altLang="ko-KR" sz="1200" dirty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/>
                        <a:t>R</a:t>
                      </a:r>
                      <a:r>
                        <a:rPr lang="en-US" altLang="ko-KR" sz="1200" baseline="0" dirty="0"/>
                        <a:t> (SI) </a:t>
                      </a:r>
                      <a:r>
                        <a:rPr lang="ko-KR" altLang="en-US" sz="1200" baseline="0" dirty="0"/>
                        <a:t>패키지 분석</a:t>
                      </a:r>
                      <a:endParaRPr lang="en-US" altLang="ko-KR" sz="1200" baseline="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/>
                        <a:t>제안 발표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540602"/>
              </p:ext>
            </p:extLst>
          </p:nvPr>
        </p:nvGraphicFramePr>
        <p:xfrm>
          <a:off x="7088000" y="2564904"/>
          <a:ext cx="1872208" cy="13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07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김근우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4715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R</a:t>
                      </a:r>
                      <a:r>
                        <a:rPr lang="en-US" altLang="ko-KR" sz="1200" baseline="0" dirty="0"/>
                        <a:t> plug-in UI </a:t>
                      </a:r>
                      <a:r>
                        <a:rPr lang="ko-KR" altLang="en-US" sz="1200" baseline="0" dirty="0"/>
                        <a:t>설계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R</a:t>
                      </a:r>
                      <a:r>
                        <a:rPr lang="en-US" altLang="ko-KR" sz="1200" baseline="0" dirty="0"/>
                        <a:t> web Application</a:t>
                      </a:r>
                      <a:r>
                        <a:rPr lang="ko-KR" altLang="en-US" sz="1200" baseline="0" dirty="0"/>
                        <a:t> 구현</a:t>
                      </a:r>
                      <a:endParaRPr lang="en-US" altLang="ko-KR" sz="1200" baseline="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/>
                        <a:t>중간 발표</a:t>
                      </a:r>
                      <a:endParaRPr lang="en-US" altLang="ko-KR" sz="1200" baseline="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꺾인 연결선 9"/>
          <p:cNvCxnSpPr>
            <a:stCxn id="5" idx="2"/>
            <a:endCxn id="33" idx="0"/>
          </p:cNvCxnSpPr>
          <p:nvPr/>
        </p:nvCxnSpPr>
        <p:spPr>
          <a:xfrm rot="5400000">
            <a:off x="2659403" y="652307"/>
            <a:ext cx="432048" cy="339314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5" idx="2"/>
            <a:endCxn id="34" idx="0"/>
          </p:cNvCxnSpPr>
          <p:nvPr/>
        </p:nvCxnSpPr>
        <p:spPr>
          <a:xfrm rot="5400000">
            <a:off x="3800278" y="1793182"/>
            <a:ext cx="432048" cy="111139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5" idx="2"/>
            <a:endCxn id="7" idx="0"/>
          </p:cNvCxnSpPr>
          <p:nvPr/>
        </p:nvCxnSpPr>
        <p:spPr>
          <a:xfrm rot="16200000" flipH="1">
            <a:off x="4941152" y="1763703"/>
            <a:ext cx="432048" cy="1170353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5" idx="2"/>
            <a:endCxn id="8" idx="0"/>
          </p:cNvCxnSpPr>
          <p:nvPr/>
        </p:nvCxnSpPr>
        <p:spPr>
          <a:xfrm rot="16200000" flipH="1">
            <a:off x="6082028" y="622828"/>
            <a:ext cx="432048" cy="3452104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39925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118762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5515" y="153481"/>
            <a:ext cx="95659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05</a:t>
            </a:r>
            <a:endParaRPr lang="ko-KR" altLang="en-US" sz="4400" spc="-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91880" y="2060848"/>
            <a:ext cx="25922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4000" b="1" spc="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시연</a:t>
            </a:r>
            <a:endParaRPr lang="en-US" altLang="ko-KR" sz="4000" b="1" spc="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2699" y="400904"/>
            <a:ext cx="2952328" cy="254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한국외국어대학교 산업경영공학과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b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pPr/>
              <a:t>26</a:t>
            </a:fld>
            <a:endParaRPr lang="ko-KR" altLang="en-US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98667" y="655471"/>
            <a:ext cx="3326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</a:rPr>
              <a:t>R commander Plug-in Packages </a:t>
            </a:r>
            <a:r>
              <a:rPr lang="ko-KR" altLang="en-US" sz="1400" b="1" dirty="0">
                <a:solidFill>
                  <a:srgbClr val="002060"/>
                </a:solidFill>
              </a:rPr>
              <a:t>개발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72699" y="2967335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4.1 Plug-in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패키지 시연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4.2 R Web Application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2293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442126" y="4005064"/>
            <a:ext cx="8306338" cy="22322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2126" y="1196752"/>
            <a:ext cx="8306338" cy="24482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아직은 충분히 개발이 이루어지지 않은 </a:t>
            </a:r>
            <a:r>
              <a:rPr lang="en-US" altLang="ko-KR" sz="1400" dirty="0">
                <a:solidFill>
                  <a:schemeClr val="tx1"/>
                </a:solidFill>
              </a:rPr>
              <a:t>R commander</a:t>
            </a:r>
            <a:r>
              <a:rPr lang="ko-KR" altLang="en-US" sz="1400" dirty="0">
                <a:solidFill>
                  <a:schemeClr val="tx1"/>
                </a:solidFill>
              </a:rPr>
              <a:t>의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데이터 업로드 </a:t>
            </a:r>
            <a:r>
              <a:rPr lang="ko-KR" altLang="en-US" sz="1400" dirty="0">
                <a:solidFill>
                  <a:schemeClr val="tx1"/>
                </a:solidFill>
              </a:rPr>
              <a:t>등 본 프로젝트의 범위를 벗어나는 에로사항은 개선 시킬 수 없었다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따라서 현재로서는 타 통계 소프트웨어에 비해서 </a:t>
            </a:r>
            <a:r>
              <a:rPr lang="ko-KR" altLang="en-US" sz="1400" b="1" dirty="0">
                <a:solidFill>
                  <a:schemeClr val="tx1"/>
                </a:solidFill>
              </a:rPr>
              <a:t>다소 떨어지는 유연성</a:t>
            </a:r>
            <a:r>
              <a:rPr lang="ko-KR" altLang="en-US" sz="1400" dirty="0">
                <a:solidFill>
                  <a:schemeClr val="tx1"/>
                </a:solidFill>
              </a:rPr>
              <a:t>을 지닌다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동일금속 웹 어플리케이션에서 불량 요인 분석의 경우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현재는 불량 요인에 대한 항목별 통계를 보여주는 수준에 그친다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여기에 추가적인 분석적 방법을 도입하여 불량 요인을 감소 시키기 위한 도움을 제공하고자 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r>
              <a:rPr lang="ko-KR" altLang="en-US" sz="1400" dirty="0">
                <a:solidFill>
                  <a:schemeClr val="tx1"/>
                </a:solidFill>
              </a:rPr>
              <a:t> 웹 내에서 직접적으로 보여주지는 못 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0118" y="436602"/>
            <a:ext cx="3580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n-ea"/>
              </a:rPr>
              <a:t>한계점 및 향후 계획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4D42C-B0E2-4EED-BF19-E5A51456E6AD}" type="slidenum">
              <a:rPr lang="ko-KR" altLang="en-US" smtClean="0"/>
              <a:pPr/>
              <a:t>27</a:t>
            </a:fld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4860032" y="411136"/>
            <a:ext cx="4118539" cy="309452"/>
            <a:chOff x="5016145" y="536845"/>
            <a:chExt cx="3470989" cy="309452"/>
          </a:xfrm>
        </p:grpSpPr>
        <p:grpSp>
          <p:nvGrpSpPr>
            <p:cNvPr id="20" name="그룹 19"/>
            <p:cNvGrpSpPr/>
            <p:nvPr/>
          </p:nvGrpSpPr>
          <p:grpSpPr>
            <a:xfrm>
              <a:off x="5016145" y="538520"/>
              <a:ext cx="1299143" cy="307777"/>
              <a:chOff x="5296734" y="105856"/>
              <a:chExt cx="1111964" cy="307777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5296734" y="105856"/>
                <a:ext cx="11119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프로젝트 개요</a:t>
                </a:r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6251633" y="157800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/>
            <p:cNvGrpSpPr/>
            <p:nvPr/>
          </p:nvGrpSpPr>
          <p:grpSpPr>
            <a:xfrm>
              <a:off x="6066681" y="538220"/>
              <a:ext cx="1033760" cy="307777"/>
              <a:chOff x="5472588" y="100721"/>
              <a:chExt cx="884822" cy="307777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5472588" y="100721"/>
                <a:ext cx="884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 프로젝트 내용</a:t>
                </a:r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>
                <a:off x="6342956" y="152965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7079870" y="537920"/>
              <a:ext cx="407279" cy="307777"/>
              <a:chOff x="5722521" y="125758"/>
              <a:chExt cx="348601" cy="307777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722521" y="125758"/>
                <a:ext cx="3367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활용</a:t>
                </a:r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6071122" y="171646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7487149" y="536845"/>
              <a:ext cx="999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A3227A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r>
                <a:rPr lang="ko-KR" altLang="en-US" sz="1400" b="1" dirty="0">
                  <a:solidFill>
                    <a:schemeClr val="tx2"/>
                  </a:solidFill>
                  <a:latin typeface="나눔바른고딕" pitchFamily="50" charset="-127"/>
                  <a:ea typeface="나눔바른고딕" pitchFamily="50" charset="-127"/>
                </a:rPr>
                <a:t>프로젝트 관리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7406" y="908720"/>
            <a:ext cx="1465578" cy="28803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한계점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42126" y="3722176"/>
            <a:ext cx="1465578" cy="28803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향후 계획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956" y="5121188"/>
            <a:ext cx="2933700" cy="7715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95295" y="4267108"/>
            <a:ext cx="38477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한계점을 보완하여 </a:t>
            </a:r>
            <a:r>
              <a:rPr lang="en-US" altLang="ko-KR" sz="1500" dirty="0"/>
              <a:t>6</a:t>
            </a:r>
            <a:r>
              <a:rPr lang="ko-KR" altLang="en-US" sz="1500" dirty="0"/>
              <a:t>개의 패키지를 공식적으로 </a:t>
            </a:r>
            <a:r>
              <a:rPr lang="en-US" altLang="ko-KR" sz="1500" b="1" dirty="0"/>
              <a:t>CRAN</a:t>
            </a:r>
            <a:r>
              <a:rPr lang="ko-KR" altLang="en-US" sz="1500" dirty="0"/>
              <a:t>에 등록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기업 활용 시 기업의 요구에 적합하도록 </a:t>
            </a:r>
            <a:r>
              <a:rPr lang="en-US" altLang="ko-KR" sz="1500" dirty="0"/>
              <a:t>Customizing</a:t>
            </a:r>
            <a:r>
              <a:rPr lang="ko-KR" altLang="en-US" sz="1500" dirty="0"/>
              <a:t> 작업에 초점을 맞춘다</a:t>
            </a:r>
            <a:r>
              <a:rPr lang="en-US" altLang="ko-KR" sz="1500" dirty="0"/>
              <a:t>. </a:t>
            </a:r>
            <a:r>
              <a:rPr lang="ko-KR" altLang="en-US" sz="1500" dirty="0"/>
              <a:t>최종적으로 </a:t>
            </a:r>
            <a:r>
              <a:rPr lang="en-US" altLang="ko-KR" sz="1500" b="1" dirty="0"/>
              <a:t>2017</a:t>
            </a:r>
            <a:r>
              <a:rPr lang="ko-KR" altLang="en-US" sz="1500" b="1" dirty="0"/>
              <a:t>년 추계 품질대회</a:t>
            </a:r>
            <a:r>
              <a:rPr lang="ko-KR" altLang="en-US" sz="1500" dirty="0"/>
              <a:t>에 출품할 수 있도록 준비할 것이다</a:t>
            </a:r>
            <a:r>
              <a:rPr lang="en-US" altLang="ko-KR" sz="1500" dirty="0"/>
              <a:t>.</a:t>
            </a:r>
          </a:p>
          <a:p>
            <a:endParaRPr lang="ko-KR" altLang="en-US" sz="15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238508"/>
            <a:ext cx="979256" cy="790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735556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3582" y="430064"/>
            <a:ext cx="3983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+mn-ea"/>
              </a:rPr>
              <a:t>부록</a:t>
            </a:r>
            <a:r>
              <a:rPr lang="en-US" altLang="ko-KR" sz="2000" b="1" dirty="0"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참고문헌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7994" y="280331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intermediate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3A4D42C-B0E2-4EED-BF19-E5A51456E6AD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43582" y="830174"/>
            <a:ext cx="854889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1.    John fox ,“Extending the R Commander by “Plug-In” Packages”</a:t>
            </a:r>
          </a:p>
          <a:p>
            <a:r>
              <a:rPr lang="en-US" altLang="ko-KR" sz="1350" dirty="0"/>
              <a:t>2.    John fox, “Writing R Commander Plug-in Packages” (2017)</a:t>
            </a:r>
          </a:p>
          <a:p>
            <a:r>
              <a:rPr lang="en-US" altLang="ko-KR" sz="1350" dirty="0"/>
              <a:t>3.    </a:t>
            </a:r>
            <a:r>
              <a:rPr lang="ko-KR" altLang="en-US" sz="1350" dirty="0"/>
              <a:t>이종환</a:t>
            </a:r>
            <a:r>
              <a:rPr lang="en-US" altLang="ko-KR" sz="1350" dirty="0"/>
              <a:t>, “SPSS</a:t>
            </a:r>
            <a:r>
              <a:rPr lang="ko-KR" altLang="en-US" sz="1350" dirty="0"/>
              <a:t>를 이용한 조사방법 및 통계분석의 이해와 적용“ </a:t>
            </a:r>
            <a:r>
              <a:rPr lang="en-US" altLang="ko-KR" sz="1350" dirty="0"/>
              <a:t>, </a:t>
            </a:r>
            <a:r>
              <a:rPr lang="ko-KR" altLang="en-US" sz="1350" dirty="0"/>
              <a:t>공동체</a:t>
            </a:r>
            <a:endParaRPr lang="en-US" altLang="ko-KR" sz="1350" dirty="0"/>
          </a:p>
          <a:p>
            <a:r>
              <a:rPr lang="en-US" altLang="ko-KR" sz="1350" dirty="0"/>
              <a:t>4.    </a:t>
            </a:r>
            <a:r>
              <a:rPr lang="ko-KR" altLang="en-US" sz="1350" dirty="0"/>
              <a:t>강기훈</a:t>
            </a:r>
            <a:r>
              <a:rPr lang="en-US" altLang="ko-KR" sz="1350" dirty="0"/>
              <a:t>, “</a:t>
            </a:r>
            <a:r>
              <a:rPr lang="ko-KR" altLang="en-US" sz="1350" dirty="0"/>
              <a:t>통계학 개론</a:t>
            </a:r>
            <a:r>
              <a:rPr lang="en-US" altLang="ko-KR" sz="1350" dirty="0"/>
              <a:t>- </a:t>
            </a:r>
            <a:r>
              <a:rPr lang="ko-KR" altLang="en-US" sz="1350" dirty="0"/>
              <a:t>엑셀을 이용한 실습“ </a:t>
            </a:r>
            <a:r>
              <a:rPr lang="en-US" altLang="ko-KR" sz="1350" dirty="0"/>
              <a:t>, </a:t>
            </a:r>
            <a:r>
              <a:rPr lang="ko-KR" altLang="en-US" sz="1350" dirty="0"/>
              <a:t>자유 아카데미</a:t>
            </a:r>
            <a:endParaRPr lang="en-US" altLang="ko-KR" sz="1350" dirty="0"/>
          </a:p>
          <a:p>
            <a:r>
              <a:rPr lang="en-US" altLang="ko-KR" sz="1350" dirty="0"/>
              <a:t>5.    John fox, “Using R Commander A Point and Click Interface for R” , CRC</a:t>
            </a:r>
          </a:p>
          <a:p>
            <a:r>
              <a:rPr lang="en-US" altLang="ko-KR" sz="1350" dirty="0"/>
              <a:t>6.    </a:t>
            </a:r>
            <a:r>
              <a:rPr lang="ko-KR" altLang="en-US" sz="1350" dirty="0"/>
              <a:t>박성현</a:t>
            </a:r>
            <a:r>
              <a:rPr lang="en-US" altLang="ko-KR" sz="1350" dirty="0"/>
              <a:t>, </a:t>
            </a:r>
            <a:r>
              <a:rPr lang="ko-KR" altLang="en-US" sz="1350" dirty="0"/>
              <a:t>박영현</a:t>
            </a:r>
            <a:r>
              <a:rPr lang="en-US" altLang="ko-KR" sz="1350" dirty="0"/>
              <a:t>, “ </a:t>
            </a:r>
            <a:r>
              <a:rPr lang="ko-KR" altLang="en-US" sz="1350" dirty="0"/>
              <a:t>통계적 품질관리</a:t>
            </a:r>
            <a:r>
              <a:rPr lang="en-US" altLang="ko-KR" sz="1350" dirty="0"/>
              <a:t>“, </a:t>
            </a:r>
            <a:r>
              <a:rPr lang="ko-KR" altLang="en-US" sz="1350" dirty="0" err="1"/>
              <a:t>민영사</a:t>
            </a:r>
            <a:endParaRPr lang="en-US" altLang="ko-KR" sz="1350" dirty="0"/>
          </a:p>
          <a:p>
            <a:r>
              <a:rPr lang="en-US" altLang="ko-KR" sz="1350" dirty="0"/>
              <a:t>7.    </a:t>
            </a:r>
            <a:r>
              <a:rPr lang="ko-KR" altLang="en-US" sz="1350" dirty="0"/>
              <a:t>박성현</a:t>
            </a:r>
            <a:r>
              <a:rPr lang="en-US" altLang="ko-KR" sz="1350" dirty="0"/>
              <a:t>, </a:t>
            </a:r>
            <a:r>
              <a:rPr lang="ko-KR" altLang="en-US" sz="1350" dirty="0"/>
              <a:t>박영현</a:t>
            </a:r>
            <a:r>
              <a:rPr lang="en-US" altLang="ko-KR" sz="1350" dirty="0"/>
              <a:t>, </a:t>
            </a:r>
            <a:r>
              <a:rPr lang="ko-KR" altLang="en-US" sz="1350" dirty="0" err="1"/>
              <a:t>이제영</a:t>
            </a:r>
            <a:r>
              <a:rPr lang="en-US" altLang="ko-KR" sz="1350" dirty="0"/>
              <a:t>, “</a:t>
            </a:r>
            <a:r>
              <a:rPr lang="ko-KR" altLang="en-US" sz="1350" dirty="0"/>
              <a:t>통계적 품질관리와 </a:t>
            </a:r>
            <a:r>
              <a:rPr lang="en-US" altLang="ko-KR" sz="1350" dirty="0"/>
              <a:t>6</a:t>
            </a:r>
            <a:r>
              <a:rPr lang="ko-KR" altLang="en-US" sz="1350" dirty="0"/>
              <a:t>시그마 이해</a:t>
            </a:r>
            <a:r>
              <a:rPr lang="en-US" altLang="ko-KR" sz="1350" dirty="0"/>
              <a:t>”, </a:t>
            </a:r>
            <a:r>
              <a:rPr lang="ko-KR" altLang="en-US" sz="1350" dirty="0" err="1"/>
              <a:t>민영사</a:t>
            </a:r>
            <a:endParaRPr lang="en-US" altLang="ko-KR" sz="1350" dirty="0"/>
          </a:p>
          <a:p>
            <a:r>
              <a:rPr lang="en-US" altLang="ko-KR" sz="1350" dirty="0"/>
              <a:t>8.    Support </a:t>
            </a:r>
            <a:r>
              <a:rPr lang="en-US" altLang="ko-KR" sz="1350" dirty="0" err="1"/>
              <a:t>minitab</a:t>
            </a:r>
            <a:r>
              <a:rPr lang="en-US" altLang="ko-KR" sz="1350" dirty="0"/>
              <a:t> , ”</a:t>
            </a:r>
            <a:r>
              <a:rPr lang="ko-KR" altLang="en-US" sz="1350" dirty="0"/>
              <a:t>공정능력분석</a:t>
            </a:r>
            <a:r>
              <a:rPr lang="en-US" altLang="ko-KR" sz="1350" dirty="0"/>
              <a:t>-Minitab”,</a:t>
            </a:r>
          </a:p>
          <a:p>
            <a:r>
              <a:rPr lang="en-US" altLang="ko-KR" sz="1350" dirty="0"/>
              <a:t>      (</a:t>
            </a:r>
            <a:r>
              <a:rPr lang="en-US" altLang="ko-KR" sz="1350" dirty="0">
                <a:hlinkClick r:id="rId3"/>
              </a:rPr>
              <a:t>http://support.minitab.com/ko-kr/minitab/17</a:t>
            </a:r>
            <a:r>
              <a:rPr lang="en-US" altLang="ko-KR" sz="1350" dirty="0"/>
              <a:t>)</a:t>
            </a:r>
          </a:p>
          <a:p>
            <a:r>
              <a:rPr lang="en-US" altLang="ko-KR" sz="1350" dirty="0"/>
              <a:t>9.    Method Chooser-Minitab , “ </a:t>
            </a:r>
            <a:r>
              <a:rPr lang="ko-KR" altLang="en-US" sz="1350" dirty="0"/>
              <a:t>공정능력 분석 편“</a:t>
            </a:r>
            <a:endParaRPr lang="en-US" altLang="ko-KR" sz="1350" dirty="0"/>
          </a:p>
          <a:p>
            <a:r>
              <a:rPr lang="en-US" altLang="ko-KR" sz="1350" dirty="0"/>
              <a:t>      (</a:t>
            </a:r>
            <a:r>
              <a:rPr lang="en-US" altLang="ko-KR" sz="1350" dirty="0">
                <a:hlinkClick r:id="rId4"/>
              </a:rPr>
              <a:t>http://www.minitab.co.kr/minitab/images/capability_analysis_kor.pdf</a:t>
            </a:r>
            <a:r>
              <a:rPr lang="en-US" altLang="ko-KR" sz="1350" dirty="0"/>
              <a:t>)</a:t>
            </a:r>
          </a:p>
          <a:p>
            <a:r>
              <a:rPr lang="en-US" altLang="ko-KR" sz="1350" dirty="0"/>
              <a:t>10.   Method Chooser-Minitab , “ </a:t>
            </a:r>
            <a:r>
              <a:rPr lang="ko-KR" altLang="en-US" sz="1350" dirty="0"/>
              <a:t>측정시스템 분석 편＂ </a:t>
            </a:r>
            <a:r>
              <a:rPr lang="en-US" altLang="ko-KR" sz="1350" dirty="0"/>
              <a:t>                    </a:t>
            </a:r>
          </a:p>
          <a:p>
            <a:r>
              <a:rPr lang="en-US" altLang="ko-KR" sz="1350" dirty="0"/>
              <a:t>       (</a:t>
            </a:r>
            <a:r>
              <a:rPr lang="en-US" altLang="ko-KR" sz="1350" dirty="0">
                <a:hlinkClick r:id="rId5"/>
              </a:rPr>
              <a:t>http://www.minitab.co.kr/minitab/images/measurement_system_analysis_kor.pdf</a:t>
            </a:r>
            <a:r>
              <a:rPr lang="en-US" altLang="ko-KR" sz="1350" dirty="0"/>
              <a:t>)</a:t>
            </a:r>
          </a:p>
          <a:p>
            <a:r>
              <a:rPr lang="en-US" altLang="ko-KR" sz="1350" dirty="0"/>
              <a:t>11.   Method Chooser-Minitab , “ </a:t>
            </a:r>
            <a:r>
              <a:rPr lang="ko-KR" altLang="en-US" sz="1350" dirty="0"/>
              <a:t>관리도 편“</a:t>
            </a:r>
            <a:endParaRPr lang="en-US" altLang="ko-KR" sz="1350" dirty="0"/>
          </a:p>
          <a:p>
            <a:r>
              <a:rPr lang="en-US" altLang="ko-KR" sz="1350" dirty="0"/>
              <a:t>       (</a:t>
            </a:r>
            <a:r>
              <a:rPr lang="en-US" altLang="ko-KR" sz="1350" dirty="0">
                <a:hlinkClick r:id="rId6"/>
              </a:rPr>
              <a:t>http://www.crystalball.co.kr/minitab/images/Control_Charts_kor.pdf</a:t>
            </a:r>
            <a:r>
              <a:rPr lang="en-US" altLang="ko-KR" sz="1350" dirty="0"/>
              <a:t>)</a:t>
            </a:r>
          </a:p>
          <a:p>
            <a:r>
              <a:rPr lang="en-US" altLang="ko-KR" sz="1350" dirty="0"/>
              <a:t>12.   Luca </a:t>
            </a:r>
            <a:r>
              <a:rPr lang="en-US" altLang="ko-KR" sz="1350" dirty="0" err="1"/>
              <a:t>Scrucca</a:t>
            </a:r>
            <a:r>
              <a:rPr lang="en-US" altLang="ko-KR" sz="1350" dirty="0"/>
              <a:t> ,  “</a:t>
            </a:r>
            <a:r>
              <a:rPr lang="en-US" altLang="ko-KR" sz="1350" dirty="0" err="1"/>
              <a:t>qcc</a:t>
            </a:r>
            <a:r>
              <a:rPr lang="en-US" altLang="ko-KR" sz="1350" dirty="0"/>
              <a:t>: An R package for quality control charting and statistical</a:t>
            </a:r>
          </a:p>
          <a:p>
            <a:r>
              <a:rPr lang="en-US" altLang="ko-KR" sz="1350" dirty="0"/>
              <a:t>       process control”</a:t>
            </a:r>
          </a:p>
          <a:p>
            <a:r>
              <a:rPr lang="en-US" altLang="ko-KR" sz="1350" dirty="0"/>
              <a:t>13.   Miguel Flores, Ruben Fernandez, Salvador </a:t>
            </a:r>
            <a:r>
              <a:rPr lang="en-US" altLang="ko-KR" sz="1350" dirty="0" err="1"/>
              <a:t>Naya</a:t>
            </a:r>
            <a:r>
              <a:rPr lang="en-US" altLang="ko-KR" sz="1350" dirty="0"/>
              <a:t>, Javier </a:t>
            </a:r>
            <a:r>
              <a:rPr lang="en-US" altLang="ko-KR" sz="1350" dirty="0" err="1"/>
              <a:t>Tarrio</a:t>
            </a:r>
            <a:r>
              <a:rPr lang="en-US" altLang="ko-KR" sz="1350" dirty="0"/>
              <a:t>-Saavedra ,   </a:t>
            </a:r>
          </a:p>
          <a:p>
            <a:r>
              <a:rPr lang="en-US" altLang="ko-KR" sz="1350" dirty="0"/>
              <a:t>       ” Package ‘</a:t>
            </a:r>
            <a:r>
              <a:rPr lang="en-US" altLang="ko-KR" sz="1350" dirty="0" err="1"/>
              <a:t>qcr</a:t>
            </a:r>
            <a:r>
              <a:rPr lang="en-US" altLang="ko-KR" sz="1350" dirty="0"/>
              <a:t>’</a:t>
            </a:r>
          </a:p>
          <a:p>
            <a:r>
              <a:rPr lang="en-US" altLang="ko-KR" sz="1350" dirty="0"/>
              <a:t>14.   Emanuel P. Barbosa, Flavio M. M. Barros ,Elias de Jesus </a:t>
            </a:r>
            <a:r>
              <a:rPr lang="en-US" altLang="ko-KR" sz="1350" dirty="0" err="1"/>
              <a:t>Goncalves</a:t>
            </a:r>
            <a:r>
              <a:rPr lang="en-US" altLang="ko-KR" sz="1350" dirty="0"/>
              <a:t> , Daniela    </a:t>
            </a:r>
          </a:p>
          <a:p>
            <a:r>
              <a:rPr lang="en-US" altLang="ko-KR" sz="1350" dirty="0"/>
              <a:t>       R. </a:t>
            </a:r>
            <a:r>
              <a:rPr lang="en-US" altLang="ko-KR" sz="1350" dirty="0" err="1"/>
              <a:t>Recchia</a:t>
            </a:r>
            <a:r>
              <a:rPr lang="en-US" altLang="ko-KR" sz="1350" dirty="0"/>
              <a:t> ,  “Package ‘IQCC’ ”</a:t>
            </a:r>
          </a:p>
          <a:p>
            <a:r>
              <a:rPr lang="en-US" altLang="ko-KR" sz="1350" dirty="0"/>
              <a:t>15.   Edgar Santos-Fernandez ,   “ Package ‘MSQC’ ”</a:t>
            </a:r>
          </a:p>
          <a:p>
            <a:r>
              <a:rPr lang="en-US" altLang="ko-KR" sz="1350" dirty="0"/>
              <a:t>16.   Emilio L. Cano, Javier M. </a:t>
            </a:r>
            <a:r>
              <a:rPr lang="en-US" altLang="ko-KR" sz="1350" dirty="0" err="1"/>
              <a:t>Moguerza</a:t>
            </a:r>
            <a:r>
              <a:rPr lang="en-US" altLang="ko-KR" sz="1350" dirty="0"/>
              <a:t>, Mariano Prieto and Andrés </a:t>
            </a:r>
            <a:r>
              <a:rPr lang="en-US" altLang="ko-KR" sz="1350" dirty="0" err="1"/>
              <a:t>Redchu</a:t>
            </a:r>
            <a:r>
              <a:rPr lang="en-US" altLang="ko-KR" sz="1350" dirty="0"/>
              <a:t> , </a:t>
            </a:r>
          </a:p>
          <a:p>
            <a:r>
              <a:rPr lang="en-US" altLang="ko-KR" sz="1350" dirty="0"/>
              <a:t>       ” Package ‘</a:t>
            </a:r>
            <a:r>
              <a:rPr lang="en-US" altLang="ko-KR" sz="1350" dirty="0" err="1"/>
              <a:t>SixSigma</a:t>
            </a:r>
            <a:r>
              <a:rPr lang="en-US" altLang="ko-KR" sz="1350" dirty="0"/>
              <a:t>’ ”</a:t>
            </a:r>
          </a:p>
          <a:p>
            <a:r>
              <a:rPr lang="en-US" altLang="ko-KR" sz="1350" dirty="0"/>
              <a:t>17.   Thomas Roth , “ Package ‘</a:t>
            </a:r>
            <a:r>
              <a:rPr lang="en-US" altLang="ko-KR" sz="1350" dirty="0" err="1"/>
              <a:t>qualityTools</a:t>
            </a:r>
            <a:r>
              <a:rPr lang="en-US" altLang="ko-KR" sz="1350" dirty="0"/>
              <a:t>’ ”</a:t>
            </a:r>
          </a:p>
          <a:p>
            <a:r>
              <a:rPr lang="en-US" altLang="ko-KR" sz="1350" dirty="0"/>
              <a:t>18.   Nikola </a:t>
            </a:r>
            <a:r>
              <a:rPr lang="en-US" altLang="ko-KR" sz="1350" dirty="0" err="1"/>
              <a:t>Kasprikova</a:t>
            </a:r>
            <a:r>
              <a:rPr lang="en-US" altLang="ko-KR" sz="1350" dirty="0"/>
              <a:t> , “ Package ‘</a:t>
            </a:r>
            <a:r>
              <a:rPr lang="en-US" altLang="ko-KR" sz="1350" dirty="0" err="1"/>
              <a:t>LTPDvar</a:t>
            </a:r>
            <a:r>
              <a:rPr lang="en-US" altLang="ko-KR" sz="1350" dirty="0"/>
              <a:t>’ ”</a:t>
            </a:r>
          </a:p>
          <a:p>
            <a:r>
              <a:rPr lang="en-US" altLang="ko-KR" sz="1350" dirty="0"/>
              <a:t>19.   Andreas </a:t>
            </a:r>
            <a:r>
              <a:rPr lang="en-US" altLang="ko-KR" sz="1350" dirty="0" err="1"/>
              <a:t>Kiermeier</a:t>
            </a:r>
            <a:r>
              <a:rPr lang="en-US" altLang="ko-KR" sz="1350" dirty="0"/>
              <a:t> , Peter Bloomﬁeld , “ Package ‘</a:t>
            </a:r>
            <a:r>
              <a:rPr lang="en-US" altLang="ko-KR" sz="1350" dirty="0" err="1"/>
              <a:t>AcceptanceSampling</a:t>
            </a:r>
            <a:r>
              <a:rPr lang="en-US" altLang="ko-KR" sz="1350" dirty="0"/>
              <a:t>’ ”</a:t>
            </a:r>
            <a:endParaRPr lang="ko-KR" altLang="ko-KR" sz="1350" dirty="0"/>
          </a:p>
          <a:p>
            <a:endParaRPr lang="en-US" altLang="ko-KR" sz="1350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43095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4D42C-B0E2-4EED-BF19-E5A51456E6AD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6" y="994083"/>
            <a:ext cx="9144000" cy="5872135"/>
          </a:xfrm>
          <a:prstGeom prst="rect">
            <a:avLst/>
          </a:prstGeom>
        </p:spPr>
      </p:pic>
      <p:cxnSp>
        <p:nvCxnSpPr>
          <p:cNvPr id="15" name="직선 연결선 14"/>
          <p:cNvCxnSpPr>
            <a:cxnSpLocks/>
          </p:cNvCxnSpPr>
          <p:nvPr/>
        </p:nvCxnSpPr>
        <p:spPr>
          <a:xfrm>
            <a:off x="8229400" y="1340767"/>
            <a:ext cx="0" cy="5620085"/>
          </a:xfrm>
          <a:prstGeom prst="line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3582" y="430064"/>
            <a:ext cx="3983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+mn-ea"/>
              </a:rPr>
              <a:t>부록</a:t>
            </a:r>
            <a:r>
              <a:rPr lang="en-US" altLang="ko-KR" sz="2000" b="1" dirty="0"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일정계획</a:t>
            </a:r>
          </a:p>
        </p:txBody>
      </p:sp>
    </p:spTree>
    <p:extLst>
      <p:ext uri="{BB962C8B-B14F-4D97-AF65-F5344CB8AC3E}">
        <p14:creationId xmlns:p14="http://schemas.microsoft.com/office/powerpoint/2010/main" val="214537515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118762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5515" y="153481"/>
            <a:ext cx="95659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4400" spc="-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43808" y="2060848"/>
            <a:ext cx="41995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4000" b="1" spc="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  <a:endParaRPr lang="en-US" altLang="ko-KR" sz="4000" b="1" spc="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2699" y="400904"/>
            <a:ext cx="2952328" cy="254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한국외국어대학교 산업경영공학과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b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pPr/>
              <a:t>3</a:t>
            </a:fld>
            <a:endParaRPr lang="ko-KR" altLang="en-US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98667" y="655471"/>
            <a:ext cx="3326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</a:rPr>
              <a:t>R commander Plug-in Packages </a:t>
            </a:r>
            <a:r>
              <a:rPr lang="ko-KR" altLang="en-US" sz="1400" b="1" dirty="0">
                <a:solidFill>
                  <a:srgbClr val="002060"/>
                </a:solidFill>
              </a:rPr>
              <a:t>개발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72699" y="2996952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1.1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중간발표 지적사항 및 보완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1.2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요약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578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4D42C-B0E2-4EED-BF19-E5A51456E6AD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03867" y="2868902"/>
            <a:ext cx="8536266" cy="118712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dirty="0">
                <a:solidFill>
                  <a:schemeClr val="tx1"/>
                </a:solidFill>
              </a:rPr>
              <a:t>감 사 합 </a:t>
            </a:r>
            <a:r>
              <a:rPr lang="ko-KR" altLang="en-US" sz="4800" b="1" dirty="0" err="1">
                <a:solidFill>
                  <a:schemeClr val="tx1"/>
                </a:solidFill>
              </a:rPr>
              <a:t>니</a:t>
            </a:r>
            <a:r>
              <a:rPr lang="ko-KR" altLang="en-US" sz="4800" b="1" dirty="0">
                <a:solidFill>
                  <a:schemeClr val="tx1"/>
                </a:solidFill>
              </a:rPr>
              <a:t> 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53885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4D42C-B0E2-4EED-BF19-E5A51456E6AD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3867" y="2868902"/>
            <a:ext cx="8536266" cy="118712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solidFill>
                  <a:schemeClr val="tx1"/>
                </a:solidFill>
              </a:rPr>
              <a:t>Q &amp; A</a:t>
            </a:r>
            <a:endParaRPr lang="ko-KR" alt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8064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4D42C-B0E2-4EED-BF19-E5A51456E6AD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03867" y="2868902"/>
            <a:ext cx="8536266" cy="118712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dirty="0">
                <a:solidFill>
                  <a:schemeClr val="tx1"/>
                </a:solidFill>
              </a:rPr>
              <a:t>부  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86737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7999 h 6858000"/>
              <a:gd name="connsiteX1" fmla="*/ 9144000 w 9144000"/>
              <a:gd name="connsiteY1" fmla="*/ 6857999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39268" y="1057656"/>
            <a:ext cx="3122676" cy="5294376"/>
          </a:xfrm>
          <a:custGeom>
            <a:avLst/>
            <a:gdLst>
              <a:gd name="connsiteX0" fmla="*/ 12954 w 3122676"/>
              <a:gd name="connsiteY0" fmla="*/ 5281422 h 5294376"/>
              <a:gd name="connsiteX1" fmla="*/ 3109722 w 3122676"/>
              <a:gd name="connsiteY1" fmla="*/ 5281422 h 5294376"/>
              <a:gd name="connsiteX2" fmla="*/ 3109722 w 3122676"/>
              <a:gd name="connsiteY2" fmla="*/ 12953 h 5294376"/>
              <a:gd name="connsiteX3" fmla="*/ 12954 w 3122676"/>
              <a:gd name="connsiteY3" fmla="*/ 12953 h 5294376"/>
              <a:gd name="connsiteX4" fmla="*/ 12954 w 3122676"/>
              <a:gd name="connsiteY4" fmla="*/ 5281422 h 52943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22676" h="5294376">
                <a:moveTo>
                  <a:pt x="12954" y="5281422"/>
                </a:moveTo>
                <a:lnTo>
                  <a:pt x="3109722" y="5281422"/>
                </a:lnTo>
                <a:lnTo>
                  <a:pt x="3109722" y="12953"/>
                </a:lnTo>
                <a:lnTo>
                  <a:pt x="12954" y="12953"/>
                </a:lnTo>
                <a:lnTo>
                  <a:pt x="12954" y="528142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19050" y="313943"/>
            <a:ext cx="9182100" cy="38100"/>
          </a:xfrm>
          <a:custGeom>
            <a:avLst/>
            <a:gdLst>
              <a:gd name="connsiteX0" fmla="*/ 19050 w 9182100"/>
              <a:gd name="connsiteY0" fmla="*/ 19050 h 38100"/>
              <a:gd name="connsiteX1" fmla="*/ 9163050 w 9182100"/>
              <a:gd name="connsiteY1" fmla="*/ 190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82100" h="38100">
                <a:moveTo>
                  <a:pt x="19050" y="19050"/>
                </a:moveTo>
                <a:lnTo>
                  <a:pt x="9163050" y="19050"/>
                </a:lnTo>
              </a:path>
            </a:pathLst>
          </a:custGeom>
          <a:ln w="381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178041" y="458469"/>
            <a:ext cx="24892" cy="228727"/>
          </a:xfrm>
          <a:custGeom>
            <a:avLst/>
            <a:gdLst>
              <a:gd name="connsiteX0" fmla="*/ 6350 w 24892"/>
              <a:gd name="connsiteY0" fmla="*/ 6350 h 228727"/>
              <a:gd name="connsiteX1" fmla="*/ 6350 w 24892"/>
              <a:gd name="connsiteY1" fmla="*/ 222377 h 228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892" h="228727">
                <a:moveTo>
                  <a:pt x="6350" y="6350"/>
                </a:moveTo>
                <a:lnTo>
                  <a:pt x="6350" y="222377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307326" y="458469"/>
            <a:ext cx="24892" cy="228727"/>
          </a:xfrm>
          <a:custGeom>
            <a:avLst/>
            <a:gdLst>
              <a:gd name="connsiteX0" fmla="*/ 6350 w 24892"/>
              <a:gd name="connsiteY0" fmla="*/ 6350 h 228727"/>
              <a:gd name="connsiteX1" fmla="*/ 6350 w 24892"/>
              <a:gd name="connsiteY1" fmla="*/ 222377 h 228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892" h="228727">
                <a:moveTo>
                  <a:pt x="6350" y="6350"/>
                </a:moveTo>
                <a:lnTo>
                  <a:pt x="6350" y="222377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785861" y="452373"/>
            <a:ext cx="24892" cy="228727"/>
          </a:xfrm>
          <a:custGeom>
            <a:avLst/>
            <a:gdLst>
              <a:gd name="connsiteX0" fmla="*/ 6350 w 24892"/>
              <a:gd name="connsiteY0" fmla="*/ 6350 h 228727"/>
              <a:gd name="connsiteX1" fmla="*/ 6350 w 24892"/>
              <a:gd name="connsiteY1" fmla="*/ 222377 h 228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892" h="228727">
                <a:moveTo>
                  <a:pt x="6350" y="6350"/>
                </a:moveTo>
                <a:lnTo>
                  <a:pt x="6350" y="222377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204973" y="2718561"/>
            <a:ext cx="189483" cy="41655"/>
          </a:xfrm>
          <a:custGeom>
            <a:avLst/>
            <a:gdLst>
              <a:gd name="connsiteX0" fmla="*/ 6350 w 189483"/>
              <a:gd name="connsiteY0" fmla="*/ 6350 h 41655"/>
              <a:gd name="connsiteX1" fmla="*/ 125222 w 189483"/>
              <a:gd name="connsiteY1" fmla="*/ 35305 h 41655"/>
              <a:gd name="connsiteX2" fmla="*/ 183133 w 189483"/>
              <a:gd name="connsiteY2" fmla="*/ 35305 h 416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89483" h="41655">
                <a:moveTo>
                  <a:pt x="6350" y="6350"/>
                </a:moveTo>
                <a:lnTo>
                  <a:pt x="125222" y="35305"/>
                </a:lnTo>
                <a:lnTo>
                  <a:pt x="183133" y="35305"/>
                </a:lnTo>
              </a:path>
            </a:pathLst>
          </a:custGeom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99694" y="2919222"/>
            <a:ext cx="91440" cy="91439"/>
          </a:xfrm>
          <a:custGeom>
            <a:avLst/>
            <a:gdLst>
              <a:gd name="connsiteX0" fmla="*/ 0 w 91440"/>
              <a:gd name="connsiteY0" fmla="*/ 91439 h 91439"/>
              <a:gd name="connsiteX1" fmla="*/ 91439 w 91440"/>
              <a:gd name="connsiteY1" fmla="*/ 91439 h 91439"/>
              <a:gd name="connsiteX2" fmla="*/ 91439 w 91440"/>
              <a:gd name="connsiteY2" fmla="*/ 0 h 91439"/>
              <a:gd name="connsiteX3" fmla="*/ 0 w 91440"/>
              <a:gd name="connsiteY3" fmla="*/ 0 h 91439"/>
              <a:gd name="connsiteX4" fmla="*/ 0 w 91440"/>
              <a:gd name="connsiteY4" fmla="*/ 91439 h 914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" h="91439">
                <a:moveTo>
                  <a:pt x="0" y="91439"/>
                </a:moveTo>
                <a:lnTo>
                  <a:pt x="91439" y="91439"/>
                </a:lnTo>
                <a:lnTo>
                  <a:pt x="91439" y="0"/>
                </a:lnTo>
                <a:lnTo>
                  <a:pt x="0" y="0"/>
                </a:lnTo>
                <a:lnTo>
                  <a:pt x="0" y="91439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86740" y="2906267"/>
            <a:ext cx="117348" cy="117347"/>
          </a:xfrm>
          <a:custGeom>
            <a:avLst/>
            <a:gdLst>
              <a:gd name="connsiteX0" fmla="*/ 12954 w 117348"/>
              <a:gd name="connsiteY0" fmla="*/ 104394 h 117347"/>
              <a:gd name="connsiteX1" fmla="*/ 104393 w 117348"/>
              <a:gd name="connsiteY1" fmla="*/ 104394 h 117347"/>
              <a:gd name="connsiteX2" fmla="*/ 104393 w 117348"/>
              <a:gd name="connsiteY2" fmla="*/ 12954 h 117347"/>
              <a:gd name="connsiteX3" fmla="*/ 12954 w 117348"/>
              <a:gd name="connsiteY3" fmla="*/ 12954 h 117347"/>
              <a:gd name="connsiteX4" fmla="*/ 12954 w 117348"/>
              <a:gd name="connsiteY4" fmla="*/ 104394 h 117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7348" h="117347">
                <a:moveTo>
                  <a:pt x="12954" y="104394"/>
                </a:moveTo>
                <a:lnTo>
                  <a:pt x="104393" y="104394"/>
                </a:lnTo>
                <a:lnTo>
                  <a:pt x="104393" y="12954"/>
                </a:lnTo>
                <a:lnTo>
                  <a:pt x="12954" y="12954"/>
                </a:lnTo>
                <a:lnTo>
                  <a:pt x="12954" y="1043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241042" y="2919222"/>
            <a:ext cx="91439" cy="91439"/>
          </a:xfrm>
          <a:custGeom>
            <a:avLst/>
            <a:gdLst>
              <a:gd name="connsiteX0" fmla="*/ 0 w 91439"/>
              <a:gd name="connsiteY0" fmla="*/ 91439 h 91439"/>
              <a:gd name="connsiteX1" fmla="*/ 91439 w 91439"/>
              <a:gd name="connsiteY1" fmla="*/ 91439 h 91439"/>
              <a:gd name="connsiteX2" fmla="*/ 91439 w 91439"/>
              <a:gd name="connsiteY2" fmla="*/ 0 h 91439"/>
              <a:gd name="connsiteX3" fmla="*/ 0 w 91439"/>
              <a:gd name="connsiteY3" fmla="*/ 0 h 91439"/>
              <a:gd name="connsiteX4" fmla="*/ 0 w 91439"/>
              <a:gd name="connsiteY4" fmla="*/ 91439 h 914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" h="91439">
                <a:moveTo>
                  <a:pt x="0" y="91439"/>
                </a:moveTo>
                <a:lnTo>
                  <a:pt x="91439" y="91439"/>
                </a:lnTo>
                <a:lnTo>
                  <a:pt x="91439" y="0"/>
                </a:lnTo>
                <a:lnTo>
                  <a:pt x="0" y="0"/>
                </a:lnTo>
                <a:lnTo>
                  <a:pt x="0" y="91439"/>
                </a:lnTo>
              </a:path>
            </a:pathLst>
          </a:custGeom>
          <a:solidFill>
            <a:srgbClr val="C0504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228088" y="2906267"/>
            <a:ext cx="117347" cy="117347"/>
          </a:xfrm>
          <a:custGeom>
            <a:avLst/>
            <a:gdLst>
              <a:gd name="connsiteX0" fmla="*/ 12954 w 117347"/>
              <a:gd name="connsiteY0" fmla="*/ 104394 h 117347"/>
              <a:gd name="connsiteX1" fmla="*/ 104394 w 117347"/>
              <a:gd name="connsiteY1" fmla="*/ 104394 h 117347"/>
              <a:gd name="connsiteX2" fmla="*/ 104394 w 117347"/>
              <a:gd name="connsiteY2" fmla="*/ 12954 h 117347"/>
              <a:gd name="connsiteX3" fmla="*/ 12954 w 117347"/>
              <a:gd name="connsiteY3" fmla="*/ 12954 h 117347"/>
              <a:gd name="connsiteX4" fmla="*/ 12954 w 117347"/>
              <a:gd name="connsiteY4" fmla="*/ 104394 h 117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7347" h="117347">
                <a:moveTo>
                  <a:pt x="12954" y="104394"/>
                </a:moveTo>
                <a:lnTo>
                  <a:pt x="104394" y="104394"/>
                </a:lnTo>
                <a:lnTo>
                  <a:pt x="104394" y="12954"/>
                </a:lnTo>
                <a:lnTo>
                  <a:pt x="12954" y="12954"/>
                </a:lnTo>
                <a:lnTo>
                  <a:pt x="12954" y="1043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99694" y="3097529"/>
            <a:ext cx="91440" cy="89916"/>
          </a:xfrm>
          <a:custGeom>
            <a:avLst/>
            <a:gdLst>
              <a:gd name="connsiteX0" fmla="*/ 0 w 91440"/>
              <a:gd name="connsiteY0" fmla="*/ 89916 h 89916"/>
              <a:gd name="connsiteX1" fmla="*/ 91439 w 91440"/>
              <a:gd name="connsiteY1" fmla="*/ 89916 h 89916"/>
              <a:gd name="connsiteX2" fmla="*/ 91439 w 91440"/>
              <a:gd name="connsiteY2" fmla="*/ 0 h 89916"/>
              <a:gd name="connsiteX3" fmla="*/ 0 w 91440"/>
              <a:gd name="connsiteY3" fmla="*/ 0 h 89916"/>
              <a:gd name="connsiteX4" fmla="*/ 0 w 91440"/>
              <a:gd name="connsiteY4" fmla="*/ 89916 h 89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" h="89916">
                <a:moveTo>
                  <a:pt x="0" y="89916"/>
                </a:moveTo>
                <a:lnTo>
                  <a:pt x="91439" y="89916"/>
                </a:lnTo>
                <a:lnTo>
                  <a:pt x="91439" y="0"/>
                </a:lnTo>
                <a:lnTo>
                  <a:pt x="0" y="0"/>
                </a:lnTo>
                <a:lnTo>
                  <a:pt x="0" y="89916"/>
                </a:lnTo>
              </a:path>
            </a:pathLst>
          </a:custGeom>
          <a:solidFill>
            <a:srgbClr val="9BBB5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86740" y="3084575"/>
            <a:ext cx="117348" cy="115824"/>
          </a:xfrm>
          <a:custGeom>
            <a:avLst/>
            <a:gdLst>
              <a:gd name="connsiteX0" fmla="*/ 12954 w 117348"/>
              <a:gd name="connsiteY0" fmla="*/ 102870 h 115824"/>
              <a:gd name="connsiteX1" fmla="*/ 104393 w 117348"/>
              <a:gd name="connsiteY1" fmla="*/ 102870 h 115824"/>
              <a:gd name="connsiteX2" fmla="*/ 104393 w 117348"/>
              <a:gd name="connsiteY2" fmla="*/ 12954 h 115824"/>
              <a:gd name="connsiteX3" fmla="*/ 12954 w 117348"/>
              <a:gd name="connsiteY3" fmla="*/ 12954 h 115824"/>
              <a:gd name="connsiteX4" fmla="*/ 12954 w 117348"/>
              <a:gd name="connsiteY4" fmla="*/ 102870 h 1158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7348" h="115824">
                <a:moveTo>
                  <a:pt x="12954" y="102870"/>
                </a:moveTo>
                <a:lnTo>
                  <a:pt x="104393" y="102870"/>
                </a:lnTo>
                <a:lnTo>
                  <a:pt x="104393" y="12954"/>
                </a:lnTo>
                <a:lnTo>
                  <a:pt x="12954" y="12954"/>
                </a:lnTo>
                <a:lnTo>
                  <a:pt x="12954" y="1028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241042" y="3097529"/>
            <a:ext cx="91439" cy="89916"/>
          </a:xfrm>
          <a:custGeom>
            <a:avLst/>
            <a:gdLst>
              <a:gd name="connsiteX0" fmla="*/ 0 w 91439"/>
              <a:gd name="connsiteY0" fmla="*/ 89916 h 89916"/>
              <a:gd name="connsiteX1" fmla="*/ 91439 w 91439"/>
              <a:gd name="connsiteY1" fmla="*/ 89916 h 89916"/>
              <a:gd name="connsiteX2" fmla="*/ 91439 w 91439"/>
              <a:gd name="connsiteY2" fmla="*/ 0 h 89916"/>
              <a:gd name="connsiteX3" fmla="*/ 0 w 91439"/>
              <a:gd name="connsiteY3" fmla="*/ 0 h 89916"/>
              <a:gd name="connsiteX4" fmla="*/ 0 w 91439"/>
              <a:gd name="connsiteY4" fmla="*/ 89916 h 89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" h="89916">
                <a:moveTo>
                  <a:pt x="0" y="89916"/>
                </a:moveTo>
                <a:lnTo>
                  <a:pt x="91439" y="89916"/>
                </a:lnTo>
                <a:lnTo>
                  <a:pt x="91439" y="0"/>
                </a:lnTo>
                <a:lnTo>
                  <a:pt x="0" y="0"/>
                </a:lnTo>
                <a:lnTo>
                  <a:pt x="0" y="89916"/>
                </a:lnTo>
              </a:path>
            </a:pathLst>
          </a:custGeom>
          <a:solidFill>
            <a:srgbClr val="8064A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228088" y="3084575"/>
            <a:ext cx="117347" cy="115824"/>
          </a:xfrm>
          <a:custGeom>
            <a:avLst/>
            <a:gdLst>
              <a:gd name="connsiteX0" fmla="*/ 12954 w 117347"/>
              <a:gd name="connsiteY0" fmla="*/ 102870 h 115824"/>
              <a:gd name="connsiteX1" fmla="*/ 104394 w 117347"/>
              <a:gd name="connsiteY1" fmla="*/ 102870 h 115824"/>
              <a:gd name="connsiteX2" fmla="*/ 104394 w 117347"/>
              <a:gd name="connsiteY2" fmla="*/ 12954 h 115824"/>
              <a:gd name="connsiteX3" fmla="*/ 12954 w 117347"/>
              <a:gd name="connsiteY3" fmla="*/ 12954 h 115824"/>
              <a:gd name="connsiteX4" fmla="*/ 12954 w 117347"/>
              <a:gd name="connsiteY4" fmla="*/ 102870 h 1158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7347" h="115824">
                <a:moveTo>
                  <a:pt x="12954" y="102870"/>
                </a:moveTo>
                <a:lnTo>
                  <a:pt x="104394" y="102870"/>
                </a:lnTo>
                <a:lnTo>
                  <a:pt x="104394" y="12954"/>
                </a:lnTo>
                <a:lnTo>
                  <a:pt x="12954" y="12954"/>
                </a:lnTo>
                <a:lnTo>
                  <a:pt x="12954" y="1028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99694" y="3274314"/>
            <a:ext cx="91440" cy="91440"/>
          </a:xfrm>
          <a:custGeom>
            <a:avLst/>
            <a:gdLst>
              <a:gd name="connsiteX0" fmla="*/ 0 w 91440"/>
              <a:gd name="connsiteY0" fmla="*/ 91439 h 91440"/>
              <a:gd name="connsiteX1" fmla="*/ 91439 w 91440"/>
              <a:gd name="connsiteY1" fmla="*/ 91439 h 91440"/>
              <a:gd name="connsiteX2" fmla="*/ 91439 w 91440"/>
              <a:gd name="connsiteY2" fmla="*/ 0 h 91440"/>
              <a:gd name="connsiteX3" fmla="*/ 0 w 91440"/>
              <a:gd name="connsiteY3" fmla="*/ 0 h 91440"/>
              <a:gd name="connsiteX4" fmla="*/ 0 w 91440"/>
              <a:gd name="connsiteY4" fmla="*/ 91439 h 91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" h="91440">
                <a:moveTo>
                  <a:pt x="0" y="91439"/>
                </a:moveTo>
                <a:lnTo>
                  <a:pt x="91439" y="91439"/>
                </a:lnTo>
                <a:lnTo>
                  <a:pt x="91439" y="0"/>
                </a:lnTo>
                <a:lnTo>
                  <a:pt x="0" y="0"/>
                </a:lnTo>
                <a:lnTo>
                  <a:pt x="0" y="91439"/>
                </a:lnTo>
              </a:path>
            </a:pathLst>
          </a:custGeom>
          <a:solidFill>
            <a:srgbClr val="4BACC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86740" y="3261360"/>
            <a:ext cx="117348" cy="117348"/>
          </a:xfrm>
          <a:custGeom>
            <a:avLst/>
            <a:gdLst>
              <a:gd name="connsiteX0" fmla="*/ 12954 w 117348"/>
              <a:gd name="connsiteY0" fmla="*/ 104393 h 117348"/>
              <a:gd name="connsiteX1" fmla="*/ 104393 w 117348"/>
              <a:gd name="connsiteY1" fmla="*/ 104393 h 117348"/>
              <a:gd name="connsiteX2" fmla="*/ 104393 w 117348"/>
              <a:gd name="connsiteY2" fmla="*/ 12953 h 117348"/>
              <a:gd name="connsiteX3" fmla="*/ 12954 w 117348"/>
              <a:gd name="connsiteY3" fmla="*/ 12953 h 117348"/>
              <a:gd name="connsiteX4" fmla="*/ 12954 w 117348"/>
              <a:gd name="connsiteY4" fmla="*/ 104393 h 1173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7348" h="117348">
                <a:moveTo>
                  <a:pt x="12954" y="104393"/>
                </a:moveTo>
                <a:lnTo>
                  <a:pt x="104393" y="104393"/>
                </a:lnTo>
                <a:lnTo>
                  <a:pt x="104393" y="12953"/>
                </a:lnTo>
                <a:lnTo>
                  <a:pt x="12954" y="12953"/>
                </a:lnTo>
                <a:lnTo>
                  <a:pt x="12954" y="10439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241042" y="3274314"/>
            <a:ext cx="91439" cy="91440"/>
          </a:xfrm>
          <a:custGeom>
            <a:avLst/>
            <a:gdLst>
              <a:gd name="connsiteX0" fmla="*/ 0 w 91439"/>
              <a:gd name="connsiteY0" fmla="*/ 91439 h 91440"/>
              <a:gd name="connsiteX1" fmla="*/ 91439 w 91439"/>
              <a:gd name="connsiteY1" fmla="*/ 91439 h 91440"/>
              <a:gd name="connsiteX2" fmla="*/ 91439 w 91439"/>
              <a:gd name="connsiteY2" fmla="*/ 0 h 91440"/>
              <a:gd name="connsiteX3" fmla="*/ 0 w 91439"/>
              <a:gd name="connsiteY3" fmla="*/ 0 h 91440"/>
              <a:gd name="connsiteX4" fmla="*/ 0 w 91439"/>
              <a:gd name="connsiteY4" fmla="*/ 91439 h 91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" h="91440">
                <a:moveTo>
                  <a:pt x="0" y="91439"/>
                </a:moveTo>
                <a:lnTo>
                  <a:pt x="91439" y="91439"/>
                </a:lnTo>
                <a:lnTo>
                  <a:pt x="91439" y="0"/>
                </a:lnTo>
                <a:lnTo>
                  <a:pt x="0" y="0"/>
                </a:lnTo>
                <a:lnTo>
                  <a:pt x="0" y="91439"/>
                </a:lnTo>
              </a:path>
            </a:pathLst>
          </a:custGeom>
          <a:solidFill>
            <a:srgbClr val="F8964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228088" y="3261360"/>
            <a:ext cx="117347" cy="117348"/>
          </a:xfrm>
          <a:custGeom>
            <a:avLst/>
            <a:gdLst>
              <a:gd name="connsiteX0" fmla="*/ 12954 w 117347"/>
              <a:gd name="connsiteY0" fmla="*/ 104393 h 117348"/>
              <a:gd name="connsiteX1" fmla="*/ 104394 w 117347"/>
              <a:gd name="connsiteY1" fmla="*/ 104393 h 117348"/>
              <a:gd name="connsiteX2" fmla="*/ 104394 w 117347"/>
              <a:gd name="connsiteY2" fmla="*/ 12953 h 117348"/>
              <a:gd name="connsiteX3" fmla="*/ 12954 w 117347"/>
              <a:gd name="connsiteY3" fmla="*/ 12953 h 117348"/>
              <a:gd name="connsiteX4" fmla="*/ 12954 w 117347"/>
              <a:gd name="connsiteY4" fmla="*/ 104393 h 1173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7347" h="117348">
                <a:moveTo>
                  <a:pt x="12954" y="104393"/>
                </a:moveTo>
                <a:lnTo>
                  <a:pt x="104394" y="104393"/>
                </a:lnTo>
                <a:lnTo>
                  <a:pt x="104394" y="12953"/>
                </a:lnTo>
                <a:lnTo>
                  <a:pt x="12954" y="12953"/>
                </a:lnTo>
                <a:lnTo>
                  <a:pt x="12954" y="10439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52222" y="934974"/>
            <a:ext cx="2161032" cy="271272"/>
          </a:xfrm>
          <a:custGeom>
            <a:avLst/>
            <a:gdLst>
              <a:gd name="connsiteX0" fmla="*/ 0 w 2161032"/>
              <a:gd name="connsiteY0" fmla="*/ 271272 h 271272"/>
              <a:gd name="connsiteX1" fmla="*/ 2161032 w 2161032"/>
              <a:gd name="connsiteY1" fmla="*/ 271272 h 271272"/>
              <a:gd name="connsiteX2" fmla="*/ 2161032 w 2161032"/>
              <a:gd name="connsiteY2" fmla="*/ 0 h 271272"/>
              <a:gd name="connsiteX3" fmla="*/ 0 w 2161032"/>
              <a:gd name="connsiteY3" fmla="*/ 0 h 271272"/>
              <a:gd name="connsiteX4" fmla="*/ 0 w 2161032"/>
              <a:gd name="connsiteY4" fmla="*/ 271272 h 2712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61032" h="271272">
                <a:moveTo>
                  <a:pt x="0" y="271272"/>
                </a:moveTo>
                <a:lnTo>
                  <a:pt x="2161032" y="271272"/>
                </a:lnTo>
                <a:lnTo>
                  <a:pt x="2161032" y="0"/>
                </a:lnTo>
                <a:lnTo>
                  <a:pt x="0" y="0"/>
                </a:lnTo>
                <a:lnTo>
                  <a:pt x="0" y="271272"/>
                </a:lnTo>
              </a:path>
            </a:pathLst>
          </a:custGeom>
          <a:solidFill>
            <a:srgbClr val="1F497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39268" y="922020"/>
            <a:ext cx="2186939" cy="297180"/>
          </a:xfrm>
          <a:custGeom>
            <a:avLst/>
            <a:gdLst>
              <a:gd name="connsiteX0" fmla="*/ 12954 w 2186939"/>
              <a:gd name="connsiteY0" fmla="*/ 284225 h 297180"/>
              <a:gd name="connsiteX1" fmla="*/ 2173986 w 2186939"/>
              <a:gd name="connsiteY1" fmla="*/ 284225 h 297180"/>
              <a:gd name="connsiteX2" fmla="*/ 2173986 w 2186939"/>
              <a:gd name="connsiteY2" fmla="*/ 12953 h 297180"/>
              <a:gd name="connsiteX3" fmla="*/ 12954 w 2186939"/>
              <a:gd name="connsiteY3" fmla="*/ 12953 h 297180"/>
              <a:gd name="connsiteX4" fmla="*/ 12954 w 2186939"/>
              <a:gd name="connsiteY4" fmla="*/ 284225 h 2971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86939" h="297180">
                <a:moveTo>
                  <a:pt x="12954" y="284225"/>
                </a:moveTo>
                <a:lnTo>
                  <a:pt x="2173986" y="284225"/>
                </a:lnTo>
                <a:lnTo>
                  <a:pt x="2173986" y="12953"/>
                </a:lnTo>
                <a:lnTo>
                  <a:pt x="12954" y="12953"/>
                </a:lnTo>
                <a:lnTo>
                  <a:pt x="12954" y="2842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707123" y="2336291"/>
            <a:ext cx="2284475" cy="1034796"/>
          </a:xfrm>
          <a:custGeom>
            <a:avLst/>
            <a:gdLst>
              <a:gd name="connsiteX0" fmla="*/ 12954 w 2284475"/>
              <a:gd name="connsiteY0" fmla="*/ 1021842 h 1034796"/>
              <a:gd name="connsiteX1" fmla="*/ 2271521 w 2284475"/>
              <a:gd name="connsiteY1" fmla="*/ 1021842 h 1034796"/>
              <a:gd name="connsiteX2" fmla="*/ 2271521 w 2284475"/>
              <a:gd name="connsiteY2" fmla="*/ 12954 h 1034796"/>
              <a:gd name="connsiteX3" fmla="*/ 12954 w 2284475"/>
              <a:gd name="connsiteY3" fmla="*/ 12954 h 1034796"/>
              <a:gd name="connsiteX4" fmla="*/ 12954 w 2284475"/>
              <a:gd name="connsiteY4" fmla="*/ 1021842 h 1034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4475" h="1034796">
                <a:moveTo>
                  <a:pt x="12954" y="1021842"/>
                </a:moveTo>
                <a:lnTo>
                  <a:pt x="2271521" y="1021842"/>
                </a:lnTo>
                <a:lnTo>
                  <a:pt x="2271521" y="12954"/>
                </a:lnTo>
                <a:lnTo>
                  <a:pt x="12954" y="12954"/>
                </a:lnTo>
                <a:lnTo>
                  <a:pt x="12954" y="102184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565397" y="3528821"/>
            <a:ext cx="1726692" cy="783336"/>
          </a:xfrm>
          <a:custGeom>
            <a:avLst/>
            <a:gdLst>
              <a:gd name="connsiteX0" fmla="*/ 0 w 1726692"/>
              <a:gd name="connsiteY0" fmla="*/ 783336 h 783336"/>
              <a:gd name="connsiteX1" fmla="*/ 1726692 w 1726692"/>
              <a:gd name="connsiteY1" fmla="*/ 783336 h 783336"/>
              <a:gd name="connsiteX2" fmla="*/ 1726692 w 1726692"/>
              <a:gd name="connsiteY2" fmla="*/ 0 h 783336"/>
              <a:gd name="connsiteX3" fmla="*/ 0 w 1726692"/>
              <a:gd name="connsiteY3" fmla="*/ 0 h 783336"/>
              <a:gd name="connsiteX4" fmla="*/ 0 w 1726692"/>
              <a:gd name="connsiteY4" fmla="*/ 783336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6692" h="783336">
                <a:moveTo>
                  <a:pt x="0" y="783336"/>
                </a:moveTo>
                <a:lnTo>
                  <a:pt x="1726692" y="783336"/>
                </a:lnTo>
                <a:lnTo>
                  <a:pt x="1726692" y="0"/>
                </a:lnTo>
                <a:lnTo>
                  <a:pt x="0" y="0"/>
                </a:lnTo>
                <a:lnTo>
                  <a:pt x="0" y="783336"/>
                </a:lnTo>
              </a:path>
            </a:pathLst>
          </a:custGeom>
          <a:solidFill>
            <a:srgbClr val="1F497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552444" y="3515867"/>
            <a:ext cx="1752600" cy="809244"/>
          </a:xfrm>
          <a:custGeom>
            <a:avLst/>
            <a:gdLst>
              <a:gd name="connsiteX0" fmla="*/ 12953 w 1752600"/>
              <a:gd name="connsiteY0" fmla="*/ 796290 h 809244"/>
              <a:gd name="connsiteX1" fmla="*/ 1739646 w 1752600"/>
              <a:gd name="connsiteY1" fmla="*/ 796290 h 809244"/>
              <a:gd name="connsiteX2" fmla="*/ 1739646 w 1752600"/>
              <a:gd name="connsiteY2" fmla="*/ 12953 h 809244"/>
              <a:gd name="connsiteX3" fmla="*/ 12953 w 1752600"/>
              <a:gd name="connsiteY3" fmla="*/ 12953 h 809244"/>
              <a:gd name="connsiteX4" fmla="*/ 12953 w 1752600"/>
              <a:gd name="connsiteY4" fmla="*/ 796290 h 8092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52600" h="809244">
                <a:moveTo>
                  <a:pt x="12953" y="796290"/>
                </a:moveTo>
                <a:lnTo>
                  <a:pt x="1739646" y="796290"/>
                </a:lnTo>
                <a:lnTo>
                  <a:pt x="1739646" y="12953"/>
                </a:lnTo>
                <a:lnTo>
                  <a:pt x="12953" y="12953"/>
                </a:lnTo>
                <a:lnTo>
                  <a:pt x="12953" y="7962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3554729" y="5592317"/>
            <a:ext cx="1748028" cy="746760"/>
          </a:xfrm>
          <a:custGeom>
            <a:avLst/>
            <a:gdLst>
              <a:gd name="connsiteX0" fmla="*/ 0 w 1748028"/>
              <a:gd name="connsiteY0" fmla="*/ 746760 h 746760"/>
              <a:gd name="connsiteX1" fmla="*/ 1748028 w 1748028"/>
              <a:gd name="connsiteY1" fmla="*/ 746760 h 746760"/>
              <a:gd name="connsiteX2" fmla="*/ 1748028 w 1748028"/>
              <a:gd name="connsiteY2" fmla="*/ 0 h 746760"/>
              <a:gd name="connsiteX3" fmla="*/ 0 w 1748028"/>
              <a:gd name="connsiteY3" fmla="*/ 0 h 746760"/>
              <a:gd name="connsiteX4" fmla="*/ 0 w 1748028"/>
              <a:gd name="connsiteY4" fmla="*/ 746760 h 746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8028" h="746760">
                <a:moveTo>
                  <a:pt x="0" y="746760"/>
                </a:moveTo>
                <a:lnTo>
                  <a:pt x="1748028" y="746760"/>
                </a:lnTo>
                <a:lnTo>
                  <a:pt x="1748028" y="0"/>
                </a:lnTo>
                <a:lnTo>
                  <a:pt x="0" y="0"/>
                </a:lnTo>
                <a:lnTo>
                  <a:pt x="0" y="746760"/>
                </a:lnTo>
              </a:path>
            </a:pathLst>
          </a:custGeom>
          <a:solidFill>
            <a:srgbClr val="1F497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3541776" y="5579364"/>
            <a:ext cx="1773936" cy="772668"/>
          </a:xfrm>
          <a:custGeom>
            <a:avLst/>
            <a:gdLst>
              <a:gd name="connsiteX0" fmla="*/ 12953 w 1773936"/>
              <a:gd name="connsiteY0" fmla="*/ 759714 h 772668"/>
              <a:gd name="connsiteX1" fmla="*/ 1760982 w 1773936"/>
              <a:gd name="connsiteY1" fmla="*/ 759714 h 772668"/>
              <a:gd name="connsiteX2" fmla="*/ 1760982 w 1773936"/>
              <a:gd name="connsiteY2" fmla="*/ 12953 h 772668"/>
              <a:gd name="connsiteX3" fmla="*/ 12953 w 1773936"/>
              <a:gd name="connsiteY3" fmla="*/ 12953 h 772668"/>
              <a:gd name="connsiteX4" fmla="*/ 12953 w 1773936"/>
              <a:gd name="connsiteY4" fmla="*/ 759714 h 7726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73936" h="772668">
                <a:moveTo>
                  <a:pt x="12953" y="759714"/>
                </a:moveTo>
                <a:lnTo>
                  <a:pt x="1760982" y="759714"/>
                </a:lnTo>
                <a:lnTo>
                  <a:pt x="1760982" y="12953"/>
                </a:lnTo>
                <a:lnTo>
                  <a:pt x="12953" y="12953"/>
                </a:lnTo>
                <a:lnTo>
                  <a:pt x="12953" y="7597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554729" y="4565141"/>
            <a:ext cx="1728216" cy="777240"/>
          </a:xfrm>
          <a:custGeom>
            <a:avLst/>
            <a:gdLst>
              <a:gd name="connsiteX0" fmla="*/ 0 w 1728216"/>
              <a:gd name="connsiteY0" fmla="*/ 777240 h 777240"/>
              <a:gd name="connsiteX1" fmla="*/ 1728216 w 1728216"/>
              <a:gd name="connsiteY1" fmla="*/ 777240 h 777240"/>
              <a:gd name="connsiteX2" fmla="*/ 1728216 w 1728216"/>
              <a:gd name="connsiteY2" fmla="*/ 0 h 777240"/>
              <a:gd name="connsiteX3" fmla="*/ 0 w 1728216"/>
              <a:gd name="connsiteY3" fmla="*/ 0 h 777240"/>
              <a:gd name="connsiteX4" fmla="*/ 0 w 1728216"/>
              <a:gd name="connsiteY4" fmla="*/ 777240 h 777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8216" h="777240">
                <a:moveTo>
                  <a:pt x="0" y="777240"/>
                </a:moveTo>
                <a:lnTo>
                  <a:pt x="1728216" y="777240"/>
                </a:lnTo>
                <a:lnTo>
                  <a:pt x="1728216" y="0"/>
                </a:lnTo>
                <a:lnTo>
                  <a:pt x="0" y="0"/>
                </a:lnTo>
                <a:lnTo>
                  <a:pt x="0" y="777240"/>
                </a:lnTo>
              </a:path>
            </a:pathLst>
          </a:custGeom>
          <a:solidFill>
            <a:srgbClr val="1F497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528821" y="4571111"/>
            <a:ext cx="1754124" cy="803148"/>
          </a:xfrm>
          <a:custGeom>
            <a:avLst/>
            <a:gdLst>
              <a:gd name="connsiteX0" fmla="*/ 12953 w 1754124"/>
              <a:gd name="connsiteY0" fmla="*/ 790194 h 803148"/>
              <a:gd name="connsiteX1" fmla="*/ 1741170 w 1754124"/>
              <a:gd name="connsiteY1" fmla="*/ 790194 h 803148"/>
              <a:gd name="connsiteX2" fmla="*/ 1741170 w 1754124"/>
              <a:gd name="connsiteY2" fmla="*/ 12953 h 803148"/>
              <a:gd name="connsiteX3" fmla="*/ 12953 w 1754124"/>
              <a:gd name="connsiteY3" fmla="*/ 12953 h 803148"/>
              <a:gd name="connsiteX4" fmla="*/ 12953 w 1754124"/>
              <a:gd name="connsiteY4" fmla="*/ 790194 h 803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54124" h="803148">
                <a:moveTo>
                  <a:pt x="12953" y="790194"/>
                </a:moveTo>
                <a:lnTo>
                  <a:pt x="1741170" y="790194"/>
                </a:lnTo>
                <a:lnTo>
                  <a:pt x="1741170" y="12953"/>
                </a:lnTo>
                <a:lnTo>
                  <a:pt x="12953" y="12953"/>
                </a:lnTo>
                <a:lnTo>
                  <a:pt x="12953" y="7901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Freeform 3"/>
          <p:cNvSpPr/>
          <p:nvPr/>
        </p:nvSpPr>
        <p:spPr>
          <a:xfrm>
            <a:off x="5373116" y="4720717"/>
            <a:ext cx="343916" cy="335025"/>
          </a:xfrm>
          <a:custGeom>
            <a:avLst/>
            <a:gdLst>
              <a:gd name="connsiteX0" fmla="*/ 12953 w 343916"/>
              <a:gd name="connsiteY0" fmla="*/ 118109 h 335025"/>
              <a:gd name="connsiteX1" fmla="*/ 122554 w 343916"/>
              <a:gd name="connsiteY1" fmla="*/ 118109 h 335025"/>
              <a:gd name="connsiteX2" fmla="*/ 122554 w 343916"/>
              <a:gd name="connsiteY2" fmla="*/ 12953 h 335025"/>
              <a:gd name="connsiteX3" fmla="*/ 221360 w 343916"/>
              <a:gd name="connsiteY3" fmla="*/ 12953 h 335025"/>
              <a:gd name="connsiteX4" fmla="*/ 221360 w 343916"/>
              <a:gd name="connsiteY4" fmla="*/ 118109 h 335025"/>
              <a:gd name="connsiteX5" fmla="*/ 330961 w 343916"/>
              <a:gd name="connsiteY5" fmla="*/ 118109 h 335025"/>
              <a:gd name="connsiteX6" fmla="*/ 330961 w 343916"/>
              <a:gd name="connsiteY6" fmla="*/ 216915 h 335025"/>
              <a:gd name="connsiteX7" fmla="*/ 221360 w 343916"/>
              <a:gd name="connsiteY7" fmla="*/ 216915 h 335025"/>
              <a:gd name="connsiteX8" fmla="*/ 221360 w 343916"/>
              <a:gd name="connsiteY8" fmla="*/ 322071 h 335025"/>
              <a:gd name="connsiteX9" fmla="*/ 122554 w 343916"/>
              <a:gd name="connsiteY9" fmla="*/ 322071 h 335025"/>
              <a:gd name="connsiteX10" fmla="*/ 122554 w 343916"/>
              <a:gd name="connsiteY10" fmla="*/ 216915 h 335025"/>
              <a:gd name="connsiteX11" fmla="*/ 12953 w 343916"/>
              <a:gd name="connsiteY11" fmla="*/ 216915 h 335025"/>
              <a:gd name="connsiteX12" fmla="*/ 12953 w 343916"/>
              <a:gd name="connsiteY12" fmla="*/ 118109 h 335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43916" h="335025">
                <a:moveTo>
                  <a:pt x="12953" y="118109"/>
                </a:moveTo>
                <a:lnTo>
                  <a:pt x="122554" y="118109"/>
                </a:lnTo>
                <a:lnTo>
                  <a:pt x="122554" y="12953"/>
                </a:lnTo>
                <a:lnTo>
                  <a:pt x="221360" y="12953"/>
                </a:lnTo>
                <a:lnTo>
                  <a:pt x="221360" y="118109"/>
                </a:lnTo>
                <a:lnTo>
                  <a:pt x="330961" y="118109"/>
                </a:lnTo>
                <a:lnTo>
                  <a:pt x="330961" y="216915"/>
                </a:lnTo>
                <a:lnTo>
                  <a:pt x="221360" y="216915"/>
                </a:lnTo>
                <a:lnTo>
                  <a:pt x="221360" y="322071"/>
                </a:lnTo>
                <a:lnTo>
                  <a:pt x="122554" y="322071"/>
                </a:lnTo>
                <a:lnTo>
                  <a:pt x="122554" y="216915"/>
                </a:lnTo>
                <a:lnTo>
                  <a:pt x="12953" y="216915"/>
                </a:lnTo>
                <a:lnTo>
                  <a:pt x="12953" y="1181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7182357" y="4775835"/>
            <a:ext cx="303784" cy="105410"/>
          </a:xfrm>
          <a:custGeom>
            <a:avLst/>
            <a:gdLst>
              <a:gd name="connsiteX0" fmla="*/ 12954 w 303784"/>
              <a:gd name="connsiteY0" fmla="*/ 12953 h 105410"/>
              <a:gd name="connsiteX1" fmla="*/ 290830 w 303784"/>
              <a:gd name="connsiteY1" fmla="*/ 12953 h 105410"/>
              <a:gd name="connsiteX2" fmla="*/ 290830 w 303784"/>
              <a:gd name="connsiteY2" fmla="*/ 92455 h 105410"/>
              <a:gd name="connsiteX3" fmla="*/ 12954 w 303784"/>
              <a:gd name="connsiteY3" fmla="*/ 92455 h 105410"/>
              <a:gd name="connsiteX4" fmla="*/ 12954 w 303784"/>
              <a:gd name="connsiteY4" fmla="*/ 12953 h 1054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784" h="105410">
                <a:moveTo>
                  <a:pt x="12954" y="12953"/>
                </a:moveTo>
                <a:lnTo>
                  <a:pt x="290830" y="12953"/>
                </a:lnTo>
                <a:lnTo>
                  <a:pt x="290830" y="92455"/>
                </a:lnTo>
                <a:lnTo>
                  <a:pt x="12954" y="92455"/>
                </a:lnTo>
                <a:lnTo>
                  <a:pt x="12954" y="129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7182357" y="4895215"/>
            <a:ext cx="303784" cy="105410"/>
          </a:xfrm>
          <a:custGeom>
            <a:avLst/>
            <a:gdLst>
              <a:gd name="connsiteX0" fmla="*/ 12954 w 303784"/>
              <a:gd name="connsiteY0" fmla="*/ 12953 h 105410"/>
              <a:gd name="connsiteX1" fmla="*/ 290830 w 303784"/>
              <a:gd name="connsiteY1" fmla="*/ 12953 h 105410"/>
              <a:gd name="connsiteX2" fmla="*/ 290830 w 303784"/>
              <a:gd name="connsiteY2" fmla="*/ 92455 h 105410"/>
              <a:gd name="connsiteX3" fmla="*/ 12954 w 303784"/>
              <a:gd name="connsiteY3" fmla="*/ 92455 h 105410"/>
              <a:gd name="connsiteX4" fmla="*/ 12954 w 303784"/>
              <a:gd name="connsiteY4" fmla="*/ 12953 h 1054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784" h="105410">
                <a:moveTo>
                  <a:pt x="12954" y="12953"/>
                </a:moveTo>
                <a:lnTo>
                  <a:pt x="290830" y="12953"/>
                </a:lnTo>
                <a:lnTo>
                  <a:pt x="290830" y="92455"/>
                </a:lnTo>
                <a:lnTo>
                  <a:pt x="12954" y="92455"/>
                </a:lnTo>
                <a:lnTo>
                  <a:pt x="12954" y="129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900" y="1320800"/>
            <a:ext cx="3390900" cy="1549400"/>
          </a:xfrm>
          <a:prstGeom prst="rect">
            <a:avLst/>
          </a:prstGeom>
          <a:noFill/>
        </p:spPr>
      </p:pic>
      <p:pic>
        <p:nvPicPr>
          <p:cNvPr id="102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4300" y="457200"/>
            <a:ext cx="889000" cy="190500"/>
          </a:xfrm>
          <a:prstGeom prst="rect">
            <a:avLst/>
          </a:prstGeom>
          <a:noFill/>
        </p:spPr>
      </p:pic>
      <p:pic>
        <p:nvPicPr>
          <p:cNvPr id="103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99200" y="457200"/>
            <a:ext cx="889000" cy="190500"/>
          </a:xfrm>
          <a:prstGeom prst="rect">
            <a:avLst/>
          </a:prstGeom>
          <a:noFill/>
        </p:spPr>
      </p:pic>
      <p:pic>
        <p:nvPicPr>
          <p:cNvPr id="103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42000" y="4330700"/>
            <a:ext cx="1117600" cy="1117600"/>
          </a:xfrm>
          <a:prstGeom prst="rect">
            <a:avLst/>
          </a:prstGeom>
          <a:noFill/>
        </p:spPr>
      </p:pic>
      <p:pic>
        <p:nvPicPr>
          <p:cNvPr id="1032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1400" y="457200"/>
            <a:ext cx="317500" cy="190500"/>
          </a:xfrm>
          <a:prstGeom prst="rect">
            <a:avLst/>
          </a:prstGeom>
          <a:noFill/>
        </p:spPr>
      </p:pic>
      <p:pic>
        <p:nvPicPr>
          <p:cNvPr id="1033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950200" y="457200"/>
            <a:ext cx="876300" cy="190500"/>
          </a:xfrm>
          <a:prstGeom prst="rect">
            <a:avLst/>
          </a:prstGeom>
          <a:noFill/>
        </p:spPr>
      </p:pic>
      <p:pic>
        <p:nvPicPr>
          <p:cNvPr id="1034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96200" y="4330700"/>
            <a:ext cx="1117600" cy="1117600"/>
          </a:xfrm>
          <a:prstGeom prst="rect">
            <a:avLst/>
          </a:prstGeom>
          <a:noFill/>
        </p:spPr>
      </p:pic>
      <p:graphicFrame>
        <p:nvGraphicFramePr>
          <p:cNvPr id="103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685110"/>
              </p:ext>
            </p:extLst>
          </p:nvPr>
        </p:nvGraphicFramePr>
        <p:xfrm>
          <a:off x="3433953" y="1069466"/>
          <a:ext cx="5544564" cy="2348610"/>
        </p:xfrm>
        <a:graphic>
          <a:graphicData uri="http://schemas.openxmlformats.org/drawingml/2006/table">
            <a:tbl>
              <a:tblPr/>
              <a:tblGrid>
                <a:gridCol w="1080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b="1" dirty="0">
                          <a:solidFill>
                            <a:srgbClr val="FFFFFF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Rcommander현황</a:t>
                      </a:r>
                      <a:endParaRPr lang="zh-CN" altLang="en-US" sz="1500" b="1" dirty="0">
                        <a:solidFill>
                          <a:srgbClr val="FFFFFF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930"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CN" sz="1502" b="1" dirty="0">
                          <a:solidFill>
                            <a:srgbClr val="FFFFFF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통계적</a:t>
                      </a:r>
                      <a:endParaRPr lang="zh-CN" altLang="en-US" sz="1502" b="1" dirty="0">
                        <a:solidFill>
                          <a:srgbClr val="FFFFFF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  <a:p>
                      <a:pPr algn="l"/>
                      <a:r>
                        <a:rPr lang="en-US" altLang="zh-CN" sz="1500" b="1" dirty="0">
                          <a:solidFill>
                            <a:srgbClr val="FFFFFF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품질관리</a:t>
                      </a:r>
                      <a:endParaRPr lang="zh-CN" altLang="en-US" sz="1500" b="1" dirty="0">
                        <a:solidFill>
                          <a:srgbClr val="FFFFFF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  <a:p>
                      <a:pPr algn="ctr"/>
                      <a:r>
                        <a:rPr lang="en-US" altLang="zh-CN" sz="1500" b="1" dirty="0">
                          <a:solidFill>
                            <a:srgbClr val="FFFFFF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(SQC)</a:t>
                      </a:r>
                      <a:endParaRPr lang="zh-CN" altLang="en-US" sz="1500" b="1" dirty="0">
                        <a:solidFill>
                          <a:srgbClr val="FFFFFF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기술통계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기술통계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3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관리도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관리도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3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QC7도구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QC7도구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3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공정능력분석(PCA)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b="1" dirty="0">
                          <a:solidFill>
                            <a:srgbClr val="BFBFBF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공정능력분석(PCA)</a:t>
                      </a:r>
                      <a:endParaRPr lang="zh-CN" altLang="en-US" sz="1500" b="1" dirty="0">
                        <a:solidFill>
                          <a:srgbClr val="BFBFBF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샘플링검사(SI)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b="1" dirty="0">
                          <a:solidFill>
                            <a:srgbClr val="BFBFBF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샘플링검사(SI)</a:t>
                      </a:r>
                      <a:endParaRPr lang="zh-CN" altLang="en-US" sz="1500" b="1" dirty="0">
                        <a:solidFill>
                          <a:srgbClr val="BFBFBF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dirty="0">
                          <a:solidFill>
                            <a:srgbClr val="000000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측정시스템검사(MSA)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b="1" dirty="0">
                          <a:solidFill>
                            <a:srgbClr val="BFBFBF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측정시스템검사(MSA)</a:t>
                      </a:r>
                      <a:endParaRPr lang="zh-CN" altLang="en-US" sz="1500" b="1" dirty="0">
                        <a:solidFill>
                          <a:srgbClr val="BFBFBF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816100" y="1346200"/>
            <a:ext cx="114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b="1" dirty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2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2070100" y="1447800"/>
            <a:ext cx="114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8" b="1" dirty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6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2476500" y="1651000"/>
            <a:ext cx="114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b="1" dirty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3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2260600" y="1955800"/>
            <a:ext cx="114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b="1" dirty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8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952500" y="1816100"/>
            <a:ext cx="228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b="1" dirty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23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355600" y="469900"/>
            <a:ext cx="3856360" cy="76431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ko-KR" altLang="en-US" sz="2000" b="1" dirty="0">
                <a:solidFill>
                  <a:srgbClr val="00B0F0"/>
                </a:solidFill>
                <a:latin typeface="+mn-ea"/>
              </a:rPr>
              <a:t>부록 </a:t>
            </a:r>
            <a:r>
              <a:rPr lang="en-US" altLang="zh-CN" sz="20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Plug-in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packages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맑은 고딕" pitchFamily="18" charset="0"/>
                <a:cs typeface="Times New Roman" pitchFamily="18" charset="0"/>
              </a:rPr>
              <a:t>현황</a:t>
            </a:r>
            <a:endParaRPr lang="en-US" altLang="zh-CN" sz="2000" b="1" dirty="0">
              <a:solidFill>
                <a:srgbClr val="000000"/>
              </a:solidFill>
              <a:latin typeface="맑은 고딕" pitchFamily="18" charset="0"/>
              <a:cs typeface="맑은 고딕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sz="1500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R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plug-in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패키지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현황</a:t>
            </a:r>
          </a:p>
        </p:txBody>
      </p:sp>
      <p:sp>
        <p:nvSpPr>
          <p:cNvPr id="1041" name="TextBox 1"/>
          <p:cNvSpPr txBox="1"/>
          <p:nvPr/>
        </p:nvSpPr>
        <p:spPr>
          <a:xfrm>
            <a:off x="444500" y="2641600"/>
            <a:ext cx="3052118" cy="32521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0800" algn="l"/>
                <a:tab pos="165100" algn="l"/>
                <a:tab pos="279400" algn="l"/>
                <a:tab pos="393700" algn="l"/>
                <a:tab pos="622300" algn="l"/>
                <a:tab pos="965200" algn="l"/>
                <a:tab pos="1955800" algn="l"/>
              </a:tabLst>
            </a:pPr>
            <a:r>
              <a:rPr lang="en-US" altLang="zh-CN" dirty="0"/>
              <a:t>							</a:t>
            </a:r>
            <a:r>
              <a:rPr lang="en-US" altLang="zh-CN" sz="1596" b="1" dirty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1</a:t>
            </a:r>
          </a:p>
          <a:p>
            <a:pPr>
              <a:lnSpc>
                <a:spcPts val="1900"/>
              </a:lnSpc>
              <a:tabLst>
                <a:tab pos="50800" algn="l"/>
                <a:tab pos="165100" algn="l"/>
                <a:tab pos="279400" algn="l"/>
                <a:tab pos="393700" algn="l"/>
                <a:tab pos="622300" algn="l"/>
                <a:tab pos="965200" algn="l"/>
                <a:tab pos="1955800" algn="l"/>
              </a:tabLst>
            </a:pPr>
            <a:r>
              <a:rPr lang="en-US" altLang="zh-CN" dirty="0"/>
              <a:t>			</a:t>
            </a:r>
            <a:r>
              <a:rPr lang="en-US" altLang="zh-CN" sz="1202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기본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                                         </a:t>
            </a:r>
            <a:r>
              <a:rPr lang="en-US" altLang="zh-CN" sz="1202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기초통계</a:t>
            </a:r>
          </a:p>
          <a:p>
            <a:pPr>
              <a:lnSpc>
                <a:spcPts val="1400"/>
              </a:lnSpc>
              <a:tabLst>
                <a:tab pos="50800" algn="l"/>
                <a:tab pos="165100" algn="l"/>
                <a:tab pos="279400" algn="l"/>
                <a:tab pos="393700" algn="l"/>
                <a:tab pos="622300" algn="l"/>
                <a:tab pos="965200" algn="l"/>
                <a:tab pos="1955800" algn="l"/>
              </a:tabLst>
            </a:pPr>
            <a:r>
              <a:rPr lang="en-US" altLang="zh-CN" dirty="0"/>
              <a:t>			</a:t>
            </a:r>
            <a:r>
              <a:rPr lang="en-US" altLang="zh-CN" sz="1200" dirty="0" err="1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실험계획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                            </a:t>
            </a:r>
            <a:r>
              <a:rPr lang="en-US" altLang="zh-CN" sz="1200" dirty="0" err="1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데이터마이닝</a:t>
            </a:r>
            <a:endParaRPr lang="en-US" altLang="zh-CN" sz="1200" dirty="0">
              <a:solidFill>
                <a:srgbClr val="595959"/>
              </a:solidFill>
              <a:latin typeface="맑은 고딕" pitchFamily="18" charset="0"/>
              <a:cs typeface="맑은 고딕" pitchFamily="18" charset="0"/>
            </a:endParaRPr>
          </a:p>
          <a:p>
            <a:pPr>
              <a:lnSpc>
                <a:spcPts val="1400"/>
              </a:lnSpc>
              <a:tabLst>
                <a:tab pos="50800" algn="l"/>
                <a:tab pos="165100" algn="l"/>
                <a:tab pos="279400" algn="l"/>
                <a:tab pos="393700" algn="l"/>
                <a:tab pos="622300" algn="l"/>
                <a:tab pos="965200" algn="l"/>
                <a:tab pos="1955800" algn="l"/>
              </a:tabLst>
            </a:pPr>
            <a:r>
              <a:rPr lang="en-US" altLang="zh-CN" dirty="0"/>
              <a:t>			</a:t>
            </a:r>
            <a:r>
              <a:rPr lang="en-US" altLang="zh-CN" sz="1200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품질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                                         </a:t>
            </a:r>
            <a:r>
              <a:rPr lang="en-US" altLang="zh-CN" sz="1200" dirty="0">
                <a:solidFill>
                  <a:srgbClr val="595959"/>
                </a:solidFill>
                <a:latin typeface="맑은 고딕" pitchFamily="18" charset="0"/>
                <a:cs typeface="맑은 고딕" pitchFamily="18" charset="0"/>
              </a:rPr>
              <a:t>기타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50800" algn="l"/>
                <a:tab pos="165100" algn="l"/>
                <a:tab pos="279400" algn="l"/>
                <a:tab pos="393700" algn="l"/>
                <a:tab pos="622300" algn="l"/>
                <a:tab pos="965200" algn="l"/>
                <a:tab pos="19558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현재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총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43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개의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Plug-in</a:t>
            </a:r>
          </a:p>
          <a:p>
            <a:pPr>
              <a:lnSpc>
                <a:spcPts val="2100"/>
              </a:lnSpc>
              <a:tabLst>
                <a:tab pos="50800" algn="l"/>
                <a:tab pos="165100" algn="l"/>
                <a:tab pos="279400" algn="l"/>
                <a:tab pos="393700" algn="l"/>
                <a:tab pos="622300" algn="l"/>
                <a:tab pos="965200" algn="l"/>
                <a:tab pos="19558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패키지가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존재하지만</a:t>
            </a:r>
          </a:p>
          <a:p>
            <a:pPr>
              <a:lnSpc>
                <a:spcPts val="2100"/>
              </a:lnSpc>
              <a:tabLst>
                <a:tab pos="50800" algn="l"/>
                <a:tab pos="165100" algn="l"/>
                <a:tab pos="279400" algn="l"/>
                <a:tab pos="393700" algn="l"/>
                <a:tab pos="622300" algn="l"/>
                <a:tab pos="965200" algn="l"/>
                <a:tab pos="19558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품질관련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패키지는</a:t>
            </a:r>
          </a:p>
          <a:p>
            <a:pPr>
              <a:lnSpc>
                <a:spcPts val="2100"/>
              </a:lnSpc>
              <a:tabLst>
                <a:tab pos="50800" algn="l"/>
                <a:tab pos="165100" algn="l"/>
                <a:tab pos="279400" algn="l"/>
                <a:tab pos="393700" algn="l"/>
                <a:tab pos="622300" algn="l"/>
                <a:tab pos="965200" algn="l"/>
                <a:tab pos="1955800" algn="l"/>
              </a:tabLst>
            </a:pPr>
            <a:r>
              <a:rPr lang="en-US" altLang="zh-CN" dirty="0"/>
              <a:t>						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몇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개의</a:t>
            </a:r>
          </a:p>
          <a:p>
            <a:pPr>
              <a:lnSpc>
                <a:spcPts val="2100"/>
              </a:lnSpc>
              <a:tabLst>
                <a:tab pos="50800" algn="l"/>
                <a:tab pos="165100" algn="l"/>
                <a:tab pos="279400" algn="l"/>
                <a:tab pos="393700" algn="l"/>
                <a:tab pos="622300" algn="l"/>
                <a:tab pos="965200" algn="l"/>
                <a:tab pos="1955800" algn="l"/>
              </a:tabLst>
            </a:pPr>
            <a:r>
              <a:rPr lang="en-US" altLang="zh-CN" sz="1800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QC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기초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도구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관리도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</a:p>
          <a:p>
            <a:pPr>
              <a:lnSpc>
                <a:spcPts val="2100"/>
              </a:lnSpc>
              <a:tabLst>
                <a:tab pos="50800" algn="l"/>
                <a:tab pos="165100" algn="l"/>
                <a:tab pos="279400" algn="l"/>
                <a:tab pos="393700" algn="l"/>
                <a:tab pos="622300" algn="l"/>
                <a:tab pos="965200" algn="l"/>
                <a:tab pos="19558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담는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”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RcmdrPlugin.qual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”</a:t>
            </a:r>
          </a:p>
          <a:p>
            <a:pPr>
              <a:lnSpc>
                <a:spcPts val="2100"/>
              </a:lnSpc>
              <a:tabLst>
                <a:tab pos="50800" algn="l"/>
                <a:tab pos="165100" algn="l"/>
                <a:tab pos="279400" algn="l"/>
                <a:tab pos="393700" algn="l"/>
                <a:tab pos="622300" algn="l"/>
                <a:tab pos="965200" algn="l"/>
                <a:tab pos="1955800" algn="l"/>
              </a:tabLst>
            </a:pPr>
            <a:r>
              <a:rPr lang="en-US" altLang="zh-CN" dirty="0"/>
              <a:t>				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패키지만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존재</a:t>
            </a:r>
          </a:p>
        </p:txBody>
      </p:sp>
      <p:sp>
        <p:nvSpPr>
          <p:cNvPr id="1042" name="TextBox 1"/>
          <p:cNvSpPr txBox="1"/>
          <p:nvPr/>
        </p:nvSpPr>
        <p:spPr>
          <a:xfrm>
            <a:off x="3873500" y="3632200"/>
            <a:ext cx="1059585" cy="28289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01600" algn="l"/>
                <a:tab pos="114300" algn="l"/>
                <a:tab pos="292100" algn="l"/>
                <a:tab pos="330200" algn="l"/>
                <a:tab pos="444500" algn="l"/>
              </a:tabLst>
            </a:pPr>
            <a:r>
              <a:rPr lang="en-US" altLang="zh-CN" sz="1500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New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Plug-in</a:t>
            </a:r>
          </a:p>
          <a:p>
            <a:pPr>
              <a:lnSpc>
                <a:spcPts val="1800"/>
              </a:lnSpc>
              <a:tabLst>
                <a:tab pos="101600" algn="l"/>
                <a:tab pos="114300" algn="l"/>
                <a:tab pos="292100" algn="l"/>
                <a:tab pos="330200" algn="l"/>
                <a:tab pos="444500" algn="l"/>
              </a:tabLst>
            </a:pPr>
            <a:r>
              <a:rPr lang="en-US" altLang="zh-CN" dirty="0"/>
              <a:t>		</a:t>
            </a:r>
            <a:r>
              <a:rPr lang="en-US" altLang="zh-CN" sz="1500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Package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1</a:t>
            </a:r>
          </a:p>
          <a:p>
            <a:pPr>
              <a:lnSpc>
                <a:spcPts val="2100"/>
              </a:lnSpc>
              <a:tabLst>
                <a:tab pos="101600" algn="l"/>
                <a:tab pos="114300" algn="l"/>
                <a:tab pos="292100" algn="l"/>
                <a:tab pos="330200" algn="l"/>
                <a:tab pos="444500" algn="l"/>
              </a:tabLst>
            </a:pPr>
            <a:r>
              <a:rPr lang="en-US" altLang="zh-CN" dirty="0"/>
              <a:t>				</a:t>
            </a:r>
            <a:r>
              <a:rPr lang="en-US" altLang="zh-CN" sz="1802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PCA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01600" algn="l"/>
                <a:tab pos="114300" algn="l"/>
                <a:tab pos="292100" algn="l"/>
                <a:tab pos="330200" algn="l"/>
                <a:tab pos="444500" algn="l"/>
              </a:tabLst>
            </a:pPr>
            <a:r>
              <a:rPr lang="en-US" altLang="zh-CN" sz="1500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New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Plug-in</a:t>
            </a:r>
          </a:p>
          <a:p>
            <a:pPr>
              <a:lnSpc>
                <a:spcPts val="1800"/>
              </a:lnSpc>
              <a:tabLst>
                <a:tab pos="101600" algn="l"/>
                <a:tab pos="114300" algn="l"/>
                <a:tab pos="292100" algn="l"/>
                <a:tab pos="330200" algn="l"/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500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Package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2</a:t>
            </a:r>
          </a:p>
          <a:p>
            <a:pPr>
              <a:lnSpc>
                <a:spcPts val="2100"/>
              </a:lnSpc>
              <a:tabLst>
                <a:tab pos="101600" algn="l"/>
                <a:tab pos="114300" algn="l"/>
                <a:tab pos="292100" algn="l"/>
                <a:tab pos="330200" algn="l"/>
                <a:tab pos="444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chemeClr val="bg1"/>
                </a:solidFill>
              </a:rPr>
              <a:t>		MSA</a:t>
            </a:r>
            <a:endParaRPr lang="en-US" altLang="zh-CN" sz="1800" b="1" dirty="0">
              <a:solidFill>
                <a:schemeClr val="bg1"/>
              </a:solidFill>
              <a:latin typeface="맑은 고딕" pitchFamily="18" charset="0"/>
              <a:cs typeface="맑은 고딕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01600" algn="l"/>
                <a:tab pos="114300" algn="l"/>
                <a:tab pos="292100" algn="l"/>
                <a:tab pos="330200" algn="l"/>
                <a:tab pos="444500" algn="l"/>
              </a:tabLst>
            </a:pPr>
            <a:r>
              <a:rPr lang="en-US" altLang="zh-CN" sz="1500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New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Plug-in</a:t>
            </a:r>
          </a:p>
          <a:p>
            <a:pPr>
              <a:lnSpc>
                <a:spcPts val="1800"/>
              </a:lnSpc>
              <a:tabLst>
                <a:tab pos="101600" algn="l"/>
                <a:tab pos="114300" algn="l"/>
                <a:tab pos="292100" algn="l"/>
                <a:tab pos="330200" algn="l"/>
                <a:tab pos="444500" algn="l"/>
              </a:tabLst>
            </a:pPr>
            <a:r>
              <a:rPr lang="en-US" altLang="zh-CN" dirty="0"/>
              <a:t>		</a:t>
            </a:r>
            <a:r>
              <a:rPr lang="en-US" altLang="zh-CN" sz="1500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Package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3</a:t>
            </a:r>
          </a:p>
          <a:p>
            <a:pPr>
              <a:lnSpc>
                <a:spcPts val="2100"/>
              </a:lnSpc>
              <a:tabLst>
                <a:tab pos="101600" algn="l"/>
                <a:tab pos="114300" algn="l"/>
                <a:tab pos="292100" algn="l"/>
                <a:tab pos="330200" algn="l"/>
                <a:tab pos="444500" algn="l"/>
              </a:tabLst>
            </a:pPr>
            <a:r>
              <a:rPr lang="en-US" altLang="zh-CN" dirty="0"/>
              <a:t>			</a:t>
            </a:r>
            <a:r>
              <a:rPr lang="en-US" altLang="zh-CN" b="1" dirty="0"/>
              <a:t>  </a:t>
            </a:r>
            <a:r>
              <a:rPr lang="en-US" altLang="zh-CN" b="1" dirty="0">
                <a:solidFill>
                  <a:srgbClr val="FFFFFF"/>
                </a:solidFill>
                <a:latin typeface="맑은 고딕" pitchFamily="18" charset="0"/>
              </a:rPr>
              <a:t>SI</a:t>
            </a:r>
            <a:endParaRPr lang="en-US" altLang="zh-CN" sz="1800" b="1" dirty="0">
              <a:solidFill>
                <a:srgbClr val="FFFFFF"/>
              </a:solidFill>
              <a:latin typeface="맑은 고딕" pitchFamily="18" charset="0"/>
              <a:cs typeface="맑은 고딕" pitchFamily="18" charset="0"/>
            </a:endParaRPr>
          </a:p>
        </p:txBody>
      </p:sp>
      <p:sp>
        <p:nvSpPr>
          <p:cNvPr id="1043" name="TextBox 1"/>
          <p:cNvSpPr txBox="1"/>
          <p:nvPr/>
        </p:nvSpPr>
        <p:spPr>
          <a:xfrm>
            <a:off x="7480300" y="3505200"/>
            <a:ext cx="1524000" cy="322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63500" algn="l"/>
                <a:tab pos="330200" algn="l"/>
                <a:tab pos="1028700" algn="l"/>
              </a:tabLst>
            </a:pPr>
            <a:r>
              <a:rPr lang="en-US" altLang="zh-CN" dirty="0"/>
              <a:t>	</a:t>
            </a:r>
            <a:r>
              <a:rPr lang="en-US" altLang="zh-CN" sz="996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기능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부재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63500" algn="l"/>
                <a:tab pos="330200" algn="l"/>
                <a:tab pos="102870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commander</a:t>
            </a:r>
          </a:p>
          <a:p>
            <a:pPr>
              <a:lnSpc>
                <a:spcPts val="2100"/>
              </a:lnSpc>
              <a:tabLst>
                <a:tab pos="63500" algn="l"/>
                <a:tab pos="330200" algn="l"/>
                <a:tab pos="10287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For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SQC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63500" algn="l"/>
                <a:tab pos="330200" algn="l"/>
                <a:tab pos="1028700" algn="l"/>
              </a:tabLst>
            </a:pPr>
            <a:r>
              <a:rPr lang="en-US" altLang="zh-CN" dirty="0"/>
              <a:t>			</a:t>
            </a:r>
            <a:r>
              <a:rPr lang="en-US" altLang="zh-CN" sz="1202" dirty="0">
                <a:solidFill>
                  <a:srgbClr val="898989"/>
                </a:solidFill>
                <a:latin typeface="맑은 고딕" pitchFamily="18" charset="0"/>
                <a:cs typeface="맑은 고딕" pitchFamily="18" charset="0"/>
              </a:rPr>
              <a:t>6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732906" y="2407673"/>
            <a:ext cx="2271394" cy="997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735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3582" y="430064"/>
            <a:ext cx="3796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+mn-ea"/>
              </a:rPr>
              <a:t>부록 </a:t>
            </a:r>
            <a:r>
              <a:rPr lang="en-US" altLang="zh-CN" sz="20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Plug-in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packages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맑은 고딕" pitchFamily="18" charset="0"/>
                <a:cs typeface="Times New Roman" pitchFamily="18" charset="0"/>
              </a:rPr>
              <a:t>현황</a:t>
            </a:r>
            <a:endParaRPr lang="en-US" altLang="zh-CN" sz="2000" b="1" dirty="0">
              <a:solidFill>
                <a:srgbClr val="000000"/>
              </a:solidFill>
              <a:latin typeface="맑은 고딕" pitchFamily="18" charset="0"/>
              <a:cs typeface="맑은 고딕" pitchFamily="18" charset="0"/>
            </a:endParaRPr>
          </a:p>
          <a:p>
            <a:endParaRPr lang="ko-KR" altLang="en-US" sz="2000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3A4D42C-B0E2-4EED-BF19-E5A51456E6AD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17" name="表格 4"/>
          <p:cNvGraphicFramePr>
            <a:graphicFrameLocks noGrp="1"/>
          </p:cNvGraphicFramePr>
          <p:nvPr>
            <p:extLst/>
          </p:nvPr>
        </p:nvGraphicFramePr>
        <p:xfrm>
          <a:off x="495604" y="885825"/>
          <a:ext cx="8252915" cy="5886615"/>
        </p:xfrm>
        <a:graphic>
          <a:graphicData uri="http://schemas.openxmlformats.org/drawingml/2006/table">
            <a:tbl>
              <a:tblPr/>
              <a:tblGrid>
                <a:gridCol w="1124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88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010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dirty="0">
                          <a:solidFill>
                            <a:srgbClr val="FFFFFF"/>
                          </a:solidFill>
                          <a:latin typeface="+mn-lt"/>
                          <a:cs typeface="맑은 고딕" pitchFamily="18" charset="0"/>
                        </a:rPr>
                        <a:t>구성</a:t>
                      </a:r>
                      <a:endParaRPr lang="zh-CN" altLang="en-US" sz="900" b="1" dirty="0">
                        <a:solidFill>
                          <a:srgbClr val="FFFFFF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dirty="0">
                          <a:solidFill>
                            <a:srgbClr val="FFFFFF"/>
                          </a:solidFill>
                          <a:latin typeface="+mn-lt"/>
                          <a:cs typeface="맑은 고딕" pitchFamily="18" charset="0"/>
                        </a:rPr>
                        <a:t>Package명</a:t>
                      </a:r>
                      <a:endParaRPr lang="zh-CN" altLang="en-US" sz="900" b="1" dirty="0">
                        <a:solidFill>
                          <a:srgbClr val="FFFFFF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dirty="0">
                          <a:solidFill>
                            <a:srgbClr val="FFFFFF"/>
                          </a:solidFill>
                          <a:latin typeface="+mn-lt"/>
                          <a:cs typeface="맑은 고딕" pitchFamily="18" charset="0"/>
                        </a:rPr>
                        <a:t>기능설명</a:t>
                      </a:r>
                      <a:endParaRPr lang="zh-CN" altLang="en-US" sz="900" b="1" dirty="0">
                        <a:solidFill>
                          <a:srgbClr val="FFFFFF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1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기본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Rcmdr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기본Rcommanderpackage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00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RcmdrMisc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Rcommander보조package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1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기초통계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RcmdrPlugin.doex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ANOVA분석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00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~.EZR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ROC,표본분석등기초통계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00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~.HH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Two-waytable,시각화tool,ANOVA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00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~.IPSUR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t-test,ANOVA,시각화tool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00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~.NMBU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부분최소제곱회귀,선형/이차판별분석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00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~.sampling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표본크기,표본추출모델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010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품질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~.qual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STAT4300품질관리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010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 err="1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실험계획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~.DOE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실험계획tools(다구치,라틴방격법,주효과&amp;교호작용…)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100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~.orloca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Fermat-Weber(최소제곱합)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100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~.GWRM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AGeneralizedWaringRegressionModel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010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데이터마이닝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~.BCA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k-centroids,Neuralnetwork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100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~.BiclustGUI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Biclusteringmethods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100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~.FuzzyClust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FuzzyClustering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100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~.MA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Metaanalysis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100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~.pointG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설문조사데이터분석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0100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`~.SCDA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SCVA,SCRT,SCMApackage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0100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~.ternis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텍스트마이닝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0100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~.UCA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UCA의R-UCAproject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31866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3582" y="430064"/>
            <a:ext cx="3983896" cy="72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+mn-ea"/>
              </a:rPr>
              <a:t>부록 </a:t>
            </a:r>
            <a:r>
              <a:rPr lang="en-US" altLang="zh-CN" sz="20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Plug-in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packages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맑은 고딕" pitchFamily="18" charset="0"/>
                <a:cs typeface="Times New Roman" pitchFamily="18" charset="0"/>
              </a:rPr>
              <a:t>현황</a:t>
            </a:r>
            <a:endParaRPr lang="en-US" altLang="zh-CN" sz="2000" b="1" dirty="0">
              <a:solidFill>
                <a:srgbClr val="000000"/>
              </a:solidFill>
              <a:latin typeface="맑은 고딕" pitchFamily="18" charset="0"/>
              <a:cs typeface="맑은 고딕" pitchFamily="18" charset="0"/>
            </a:endParaRPr>
          </a:p>
          <a:p>
            <a:endParaRPr lang="ko-KR" altLang="en-US" sz="2000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3A4D42C-B0E2-4EED-BF19-E5A51456E6AD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9" name="表格 4"/>
          <p:cNvGraphicFramePr>
            <a:graphicFrameLocks noGrp="1"/>
          </p:cNvGraphicFramePr>
          <p:nvPr>
            <p:extLst/>
          </p:nvPr>
        </p:nvGraphicFramePr>
        <p:xfrm>
          <a:off x="495604" y="885825"/>
          <a:ext cx="8252915" cy="5884114"/>
        </p:xfrm>
        <a:graphic>
          <a:graphicData uri="http://schemas.openxmlformats.org/drawingml/2006/table">
            <a:tbl>
              <a:tblPr/>
              <a:tblGrid>
                <a:gridCol w="1124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88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4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dirty="0">
                          <a:solidFill>
                            <a:srgbClr val="FFFFFF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구성</a:t>
                      </a:r>
                      <a:endParaRPr lang="zh-CN" altLang="en-US" sz="900" b="1" dirty="0">
                        <a:solidFill>
                          <a:srgbClr val="FFFFFF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dirty="0">
                          <a:solidFill>
                            <a:srgbClr val="FFFFFF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Package명</a:t>
                      </a:r>
                      <a:endParaRPr lang="zh-CN" altLang="en-US" sz="900" b="1" dirty="0">
                        <a:solidFill>
                          <a:srgbClr val="FFFFFF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dirty="0">
                          <a:solidFill>
                            <a:srgbClr val="FFFFFF"/>
                          </a:solidFill>
                          <a:latin typeface="맑은 고딕" pitchFamily="18" charset="0"/>
                          <a:cs typeface="맑은 고딕" pitchFamily="18" charset="0"/>
                        </a:rPr>
                        <a:t>기능설명</a:t>
                      </a:r>
                      <a:endParaRPr lang="zh-CN" altLang="en-US" sz="900" b="1" dirty="0">
                        <a:solidFill>
                          <a:srgbClr val="FFFFFF"/>
                        </a:solidFill>
                        <a:latin typeface="맑은 고딕" pitchFamily="18" charset="0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6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기타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~.coin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ConditionalInferenceProceduresinaPermutationTestFramework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6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~.depthTools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ModifiedBandDepth를기반한유전체데이터분석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62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~.EACSPIR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(영어가아닌외국어로,해석불가)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46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~.EBM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의학에서의증거기반경영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46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~.Ecovirtual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생태학교육을목적으로한데이터시뮬레이션tool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46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~.epack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시계열분석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46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~.Export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결과물을LaTeX나HTML로출력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462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~.FactoMineR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FactoMineRpackage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46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~.KMggplot2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시각화tool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46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~.lfstat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(공패키지)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746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~.PCA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PCA,HubertAlgorithm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46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~.plotByGroup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격자그래프package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746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~.RMTCJags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혼합비교(병원치료전략을위한방법론)에관한package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746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~.ROC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Proc,ROCR,ResourceSelectionpackage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746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~.seeg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시계열,지리/환경분석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746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~.SLC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SLCpackage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7449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~.SM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스포츠경영데이터분석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7449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`~.sos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R사이트를table형태로정리하여웹브라우저로출력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746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~.steepness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지배계층의특징을단계적으로나타내비교함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7461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~.survival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Survivalpackage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67454">
                <a:tc>
                  <a:txBody>
                    <a:bodyPr/>
                    <a:lstStyle/>
                    <a:p>
                      <a:endParaRPr lang="zh-CN" altLang="en-US" sz="900" dirty="0">
                        <a:latin typeface="+mn-lt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~.TeachingDemos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00000"/>
                          </a:solidFill>
                          <a:latin typeface="+mn-lt"/>
                          <a:cs typeface="맑은 고딕" pitchFamily="18" charset="0"/>
                        </a:rPr>
                        <a:t>기초통계교육을위한package</a:t>
                      </a:r>
                      <a:endParaRPr lang="zh-CN" altLang="en-US" sz="900" dirty="0">
                        <a:solidFill>
                          <a:srgbClr val="000000"/>
                        </a:solidFill>
                        <a:latin typeface="+mn-lt"/>
                        <a:cs typeface="맑은 고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81858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7438" y="419478"/>
            <a:ext cx="5478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+mn-ea"/>
              </a:rPr>
              <a:t>부록</a:t>
            </a:r>
            <a:r>
              <a:rPr lang="en-US" altLang="ko-KR" sz="2000" b="1" dirty="0"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결과값 비교</a:t>
            </a:r>
            <a:r>
              <a:rPr lang="en-US" altLang="ko-KR" sz="2000" b="1" dirty="0">
                <a:latin typeface="+mn-ea"/>
              </a:rPr>
              <a:t>-PCA(</a:t>
            </a:r>
            <a:r>
              <a:rPr lang="ko-KR" altLang="en-US" sz="2000" b="1" dirty="0">
                <a:latin typeface="+mn-ea"/>
              </a:rPr>
              <a:t>정규분포</a:t>
            </a:r>
            <a:r>
              <a:rPr lang="en-US" altLang="ko-KR" sz="2000" b="1" dirty="0">
                <a:latin typeface="+mn-ea"/>
              </a:rPr>
              <a:t>)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3A4D42C-B0E2-4EED-BF19-E5A51456E6AD}" type="slidenum">
              <a:rPr lang="ko-KR" altLang="en-US" smtClean="0"/>
              <a:pPr/>
              <a:t>36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67544" y="980728"/>
          <a:ext cx="8208912" cy="5282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PCA Plug in Package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Minitab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138" y="1844825"/>
            <a:ext cx="4010864" cy="38621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6016" y="1844825"/>
            <a:ext cx="3859695" cy="386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0162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7438" y="419478"/>
            <a:ext cx="5478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+mn-ea"/>
              </a:rPr>
              <a:t>부록</a:t>
            </a:r>
            <a:r>
              <a:rPr lang="en-US" altLang="ko-KR" sz="2000" b="1" dirty="0"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결과값 비교</a:t>
            </a:r>
            <a:r>
              <a:rPr lang="en-US" altLang="ko-KR" sz="2000" b="1" dirty="0">
                <a:latin typeface="+mn-ea"/>
              </a:rPr>
              <a:t>-PCA(</a:t>
            </a:r>
            <a:r>
              <a:rPr lang="ko-KR" altLang="en-US" sz="2000" b="1" dirty="0">
                <a:latin typeface="+mn-ea"/>
              </a:rPr>
              <a:t>비정규분포</a:t>
            </a:r>
            <a:r>
              <a:rPr lang="en-US" altLang="ko-KR" sz="2000" b="1" dirty="0">
                <a:latin typeface="+mn-ea"/>
              </a:rPr>
              <a:t>)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3A4D42C-B0E2-4EED-BF19-E5A51456E6AD}" type="slidenum">
              <a:rPr lang="ko-KR" altLang="en-US" smtClean="0"/>
              <a:pPr/>
              <a:t>37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67544" y="980728"/>
          <a:ext cx="8208912" cy="5282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PCA Plug in Package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Minitab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1700808"/>
            <a:ext cx="3948516" cy="41764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64089" y="2276872"/>
            <a:ext cx="384799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9107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7438" y="419478"/>
            <a:ext cx="5478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+mn-ea"/>
              </a:rPr>
              <a:t>부록</a:t>
            </a:r>
            <a:r>
              <a:rPr lang="en-US" altLang="ko-KR" sz="2000" b="1" dirty="0"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결과값 비교</a:t>
            </a:r>
            <a:r>
              <a:rPr lang="en-US" altLang="ko-KR" sz="2000" b="1" dirty="0">
                <a:latin typeface="+mn-ea"/>
              </a:rPr>
              <a:t>-PCA(</a:t>
            </a:r>
            <a:r>
              <a:rPr lang="ko-KR" altLang="en-US" sz="2000" b="1" dirty="0">
                <a:latin typeface="+mn-ea"/>
              </a:rPr>
              <a:t>군간</a:t>
            </a:r>
            <a:r>
              <a:rPr lang="en-US" altLang="ko-KR" sz="2000" b="1" dirty="0">
                <a:latin typeface="+mn-ea"/>
              </a:rPr>
              <a:t>/</a:t>
            </a:r>
            <a:r>
              <a:rPr lang="ko-KR" altLang="en-US" sz="2000" b="1" dirty="0">
                <a:latin typeface="+mn-ea"/>
              </a:rPr>
              <a:t>군내</a:t>
            </a:r>
            <a:r>
              <a:rPr lang="en-US" altLang="ko-KR" sz="2000" b="1" dirty="0">
                <a:latin typeface="+mn-ea"/>
              </a:rPr>
              <a:t>)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3A4D42C-B0E2-4EED-BF19-E5A51456E6AD}" type="slidenum">
              <a:rPr lang="ko-KR" altLang="en-US" smtClean="0"/>
              <a:pPr/>
              <a:t>38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381087"/>
              </p:ext>
            </p:extLst>
          </p:nvPr>
        </p:nvGraphicFramePr>
        <p:xfrm>
          <a:off x="467544" y="980728"/>
          <a:ext cx="8208912" cy="5282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PCA Plug in Package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Minitab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5066" y="1844825"/>
            <a:ext cx="3727017" cy="38621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2" y="1844824"/>
            <a:ext cx="396044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3447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7438" y="419478"/>
            <a:ext cx="5478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+mn-ea"/>
              </a:rPr>
              <a:t>부록</a:t>
            </a:r>
            <a:r>
              <a:rPr lang="en-US" altLang="ko-KR" sz="2000" b="1" dirty="0"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결과값 비교</a:t>
            </a:r>
            <a:r>
              <a:rPr lang="en-US" altLang="ko-KR" sz="2000" b="1" dirty="0">
                <a:latin typeface="+mn-ea"/>
              </a:rPr>
              <a:t>-PCA(</a:t>
            </a:r>
            <a:r>
              <a:rPr lang="ko-KR" altLang="en-US" sz="2000" b="1" dirty="0">
                <a:latin typeface="+mn-ea"/>
              </a:rPr>
              <a:t>이항분포</a:t>
            </a:r>
            <a:r>
              <a:rPr lang="en-US" altLang="ko-KR" sz="2000" b="1" dirty="0">
                <a:latin typeface="+mn-ea"/>
              </a:rPr>
              <a:t>)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3A4D42C-B0E2-4EED-BF19-E5A51456E6AD}" type="slidenum">
              <a:rPr lang="ko-KR" altLang="en-US" smtClean="0"/>
              <a:pPr/>
              <a:t>39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67544" y="980728"/>
          <a:ext cx="8208912" cy="5282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PCA Plug in Package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Minitab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801" y="1844824"/>
            <a:ext cx="3816424" cy="38164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65447" y="1844824"/>
            <a:ext cx="3939001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6617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3581" y="436602"/>
            <a:ext cx="292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1.1</a:t>
            </a:r>
            <a:r>
              <a:rPr lang="en-US" altLang="ko-KR" sz="2000" b="1" dirty="0"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지적사항 및 보완</a:t>
            </a:r>
            <a:r>
              <a:rPr lang="en-US" altLang="ko-KR" sz="2000" b="1" dirty="0">
                <a:latin typeface="+mn-ea"/>
              </a:rPr>
              <a:t> 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860032" y="411136"/>
            <a:ext cx="4118539" cy="309452"/>
            <a:chOff x="5016145" y="536845"/>
            <a:chExt cx="3470989" cy="309452"/>
          </a:xfrm>
        </p:grpSpPr>
        <p:grpSp>
          <p:nvGrpSpPr>
            <p:cNvPr id="32" name="그룹 31"/>
            <p:cNvGrpSpPr/>
            <p:nvPr/>
          </p:nvGrpSpPr>
          <p:grpSpPr>
            <a:xfrm>
              <a:off x="5016145" y="538520"/>
              <a:ext cx="1299143" cy="307777"/>
              <a:chOff x="5296734" y="105856"/>
              <a:chExt cx="1111964" cy="307777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5296734" y="105856"/>
                <a:ext cx="11119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b="1" dirty="0">
                    <a:solidFill>
                      <a:schemeClr val="tx2"/>
                    </a:solidFill>
                    <a:latin typeface="나눔바른고딕" pitchFamily="50" charset="-127"/>
                    <a:ea typeface="나눔바른고딕" pitchFamily="50" charset="-127"/>
                  </a:rPr>
                  <a:t>프로젝트 개요</a:t>
                </a:r>
              </a:p>
            </p:txBody>
          </p:sp>
          <p:cxnSp>
            <p:nvCxnSpPr>
              <p:cNvPr id="45" name="직선 연결선 44"/>
              <p:cNvCxnSpPr/>
              <p:nvPr/>
            </p:nvCxnSpPr>
            <p:spPr>
              <a:xfrm>
                <a:off x="6251633" y="157800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/>
            <p:cNvGrpSpPr/>
            <p:nvPr/>
          </p:nvGrpSpPr>
          <p:grpSpPr>
            <a:xfrm>
              <a:off x="6066681" y="538220"/>
              <a:ext cx="1033760" cy="307777"/>
              <a:chOff x="5472588" y="100721"/>
              <a:chExt cx="884822" cy="307777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5472588" y="100721"/>
                <a:ext cx="884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 프로젝트 내용</a:t>
                </a:r>
              </a:p>
            </p:txBody>
          </p:sp>
          <p:cxnSp>
            <p:nvCxnSpPr>
              <p:cNvPr id="43" name="직선 연결선 42"/>
              <p:cNvCxnSpPr/>
              <p:nvPr/>
            </p:nvCxnSpPr>
            <p:spPr>
              <a:xfrm>
                <a:off x="6342956" y="152965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그룹 34"/>
            <p:cNvGrpSpPr/>
            <p:nvPr/>
          </p:nvGrpSpPr>
          <p:grpSpPr>
            <a:xfrm>
              <a:off x="7079875" y="537920"/>
              <a:ext cx="407283" cy="307777"/>
              <a:chOff x="5722518" y="125758"/>
              <a:chExt cx="348604" cy="307777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5722518" y="125758"/>
                <a:ext cx="3367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활용</a:t>
                </a:r>
              </a:p>
            </p:txBody>
          </p:sp>
          <p:cxnSp>
            <p:nvCxnSpPr>
              <p:cNvPr id="41" name="직선 연결선 40"/>
              <p:cNvCxnSpPr/>
              <p:nvPr/>
            </p:nvCxnSpPr>
            <p:spPr>
              <a:xfrm>
                <a:off x="6071122" y="171646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/>
            <p:cNvSpPr txBox="1"/>
            <p:nvPr/>
          </p:nvSpPr>
          <p:spPr>
            <a:xfrm>
              <a:off x="7487149" y="536845"/>
              <a:ext cx="999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A3227A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프로젝트 관리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3A4D42C-B0E2-4EED-BF19-E5A51456E6AD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481402"/>
              </p:ext>
            </p:extLst>
          </p:nvPr>
        </p:nvGraphicFramePr>
        <p:xfrm>
          <a:off x="271711" y="1700808"/>
          <a:ext cx="8600578" cy="3331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88121">
                  <a:extLst>
                    <a:ext uri="{9D8B030D-6E8A-4147-A177-3AD203B41FA5}">
                      <a16:colId xmlns:a16="http://schemas.microsoft.com/office/drawing/2014/main" val="1132729532"/>
                    </a:ext>
                  </a:extLst>
                </a:gridCol>
                <a:gridCol w="5812457">
                  <a:extLst>
                    <a:ext uri="{9D8B030D-6E8A-4147-A177-3AD203B41FA5}">
                      <a16:colId xmlns:a16="http://schemas.microsoft.com/office/drawing/2014/main" val="2261816049"/>
                    </a:ext>
                  </a:extLst>
                </a:gridCol>
              </a:tblGrid>
              <a:tr h="376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지적사항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보완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064002"/>
                  </a:ext>
                </a:extLst>
              </a:tr>
              <a:tr h="1346127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/>
                        <a:t> 메뉴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함수</a:t>
                      </a:r>
                      <a:r>
                        <a:rPr lang="en-US" altLang="ko-KR" sz="1500" dirty="0"/>
                        <a:t>)</a:t>
                      </a:r>
                      <a:r>
                        <a:rPr lang="ko-KR" altLang="en-US" sz="1500" dirty="0"/>
                        <a:t>기능 추가로는 프로젝트 범위가 좁기 때문에 </a:t>
                      </a:r>
                      <a:r>
                        <a:rPr lang="ko-KR" altLang="en-US" sz="1500" b="1" dirty="0"/>
                        <a:t>사용자</a:t>
                      </a:r>
                      <a:r>
                        <a:rPr lang="en-US" altLang="ko-KR" sz="1500" b="1" dirty="0"/>
                        <a:t>(</a:t>
                      </a:r>
                      <a:r>
                        <a:rPr lang="ko-KR" altLang="en-US" sz="1500" b="1" dirty="0"/>
                        <a:t>기업</a:t>
                      </a:r>
                      <a:r>
                        <a:rPr lang="en-US" altLang="ko-KR" sz="1500" b="1" dirty="0"/>
                        <a:t>)</a:t>
                      </a:r>
                      <a:r>
                        <a:rPr lang="ko-KR" altLang="en-US" sz="1500" b="1" dirty="0"/>
                        <a:t> 활용도를 높이기 위한 시스템적 방안 제공 필요</a:t>
                      </a:r>
                      <a:endParaRPr lang="en-US" altLang="ko-KR" sz="1500" b="1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1" dirty="0"/>
                        <a:t> 고객</a:t>
                      </a:r>
                      <a:r>
                        <a:rPr lang="en-US" altLang="ko-KR" sz="1500" b="1" dirty="0"/>
                        <a:t>(</a:t>
                      </a:r>
                      <a:r>
                        <a:rPr lang="ko-KR" altLang="en-US" sz="1500" b="1" dirty="0"/>
                        <a:t>중소기업</a:t>
                      </a:r>
                      <a:r>
                        <a:rPr lang="en-US" altLang="ko-KR" sz="1500" b="1" dirty="0"/>
                        <a:t>)</a:t>
                      </a:r>
                      <a:r>
                        <a:rPr lang="ko-KR" altLang="en-US" sz="1500" b="1" dirty="0"/>
                        <a:t>이 필요로 하는 기능</a:t>
                      </a:r>
                      <a:r>
                        <a:rPr lang="en-US" altLang="ko-KR" sz="1500" b="1" dirty="0"/>
                        <a:t>, UI</a:t>
                      </a:r>
                      <a:r>
                        <a:rPr lang="ko-KR" altLang="en-US" sz="1500" b="1" dirty="0"/>
                        <a:t>에 대한 고려필요</a:t>
                      </a:r>
                      <a:r>
                        <a:rPr lang="en-US" altLang="ko-KR" sz="1500" b="1" baseline="0" dirty="0"/>
                        <a:t> </a:t>
                      </a:r>
                      <a:endParaRPr lang="en-US" altLang="ko-KR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/>
                        <a:t>제품 품질 부서 담당자와 인터뷰를 통해 현재 사용하고 있는 프로그램의 문제점과 필요로 하는 기능 등을 조사</a:t>
                      </a:r>
                      <a:endParaRPr lang="en-US" altLang="ko-KR" sz="15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/>
                        <a:t>본 프로젝트에서 제작한</a:t>
                      </a:r>
                      <a:r>
                        <a:rPr lang="ko-KR" altLang="en-US" sz="1500" baseline="0" dirty="0"/>
                        <a:t> 패키지 외에도 </a:t>
                      </a:r>
                      <a:r>
                        <a:rPr lang="ko-KR" altLang="en-US" sz="1500" b="1" baseline="0" dirty="0"/>
                        <a:t>필요로 하는 편의 및 분석 기능을 추가 제공</a:t>
                      </a:r>
                      <a:r>
                        <a:rPr lang="en-US" altLang="ko-KR" sz="1500" b="1" baseline="0" dirty="0"/>
                        <a:t>.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dirty="0"/>
                        <a:t>동일금속에서 필요로 하는 기능을 프로젝트 범위에 맞춰 </a:t>
                      </a:r>
                      <a:br>
                        <a:rPr lang="en-US" altLang="ko-KR" sz="1500" dirty="0"/>
                      </a:br>
                      <a:r>
                        <a:rPr lang="ko-KR" altLang="en-US" sz="1500" b="1" dirty="0"/>
                        <a:t>동일금속에</a:t>
                      </a:r>
                      <a:r>
                        <a:rPr lang="ko-KR" altLang="en-US" sz="1500" b="1" baseline="0" dirty="0"/>
                        <a:t> </a:t>
                      </a:r>
                      <a:r>
                        <a:rPr lang="en-US" altLang="ko-KR" sz="1500" b="1" baseline="0" dirty="0"/>
                        <a:t>customize</a:t>
                      </a:r>
                      <a:r>
                        <a:rPr lang="ko-KR" altLang="en-US" sz="1500" b="1" baseline="0" dirty="0"/>
                        <a:t>화된 </a:t>
                      </a:r>
                      <a:r>
                        <a:rPr lang="en-US" altLang="ko-KR" sz="1500" b="1" baseline="0" dirty="0"/>
                        <a:t>R-web application</a:t>
                      </a:r>
                      <a:r>
                        <a:rPr lang="ko-KR" altLang="en-US" sz="1500" b="1" baseline="0" dirty="0"/>
                        <a:t> 구축</a:t>
                      </a:r>
                      <a:endParaRPr lang="en-US" altLang="ko-KR" sz="15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065909"/>
                  </a:ext>
                </a:extLst>
              </a:tr>
              <a:tr h="103457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 개발 패키지의 중소기업 활용 결과에 대한 신뢰성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타당성 </a:t>
                      </a:r>
                      <a:r>
                        <a:rPr lang="ko-KR" altLang="en-US" sz="1500" b="1" dirty="0"/>
                        <a:t>검증을 위한 합리적인 방안 마련부족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b="1" dirty="0"/>
                        <a:t>R</a:t>
                      </a:r>
                      <a:r>
                        <a:rPr lang="en-US" altLang="ko-KR" sz="1500" b="1" baseline="0" dirty="0"/>
                        <a:t> plug-in </a:t>
                      </a:r>
                      <a:r>
                        <a:rPr lang="ko-KR" altLang="en-US" sz="1500" b="1" baseline="0" dirty="0"/>
                        <a:t>패키지</a:t>
                      </a:r>
                      <a:r>
                        <a:rPr lang="ko-KR" altLang="en-US" sz="1500" baseline="0" dirty="0"/>
                        <a:t> 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Minitab </a:t>
                      </a:r>
                      <a:r>
                        <a:rPr lang="ko-KR" altLang="en-US" sz="1500" dirty="0"/>
                        <a:t>등 통계패키지에서의 결과값과 자체적으로 개발한 패키지의 </a:t>
                      </a:r>
                      <a:r>
                        <a:rPr lang="ko-KR" altLang="en-US" sz="1500" b="1" dirty="0"/>
                        <a:t>결과값이 동일한지 확인</a:t>
                      </a:r>
                      <a:r>
                        <a:rPr lang="en-US" altLang="ko-KR" sz="1500" dirty="0"/>
                        <a:t> 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b="1" baseline="0" dirty="0"/>
                        <a:t>R-Web application </a:t>
                      </a:r>
                      <a:r>
                        <a:rPr lang="en-US" altLang="ko-KR" sz="1500" baseline="0" dirty="0"/>
                        <a:t>:</a:t>
                      </a:r>
                      <a:r>
                        <a:rPr lang="ko-KR" altLang="en-US" sz="1500" dirty="0"/>
                        <a:t> 요구사항을 반영한 </a:t>
                      </a:r>
                      <a:r>
                        <a:rPr lang="en-US" altLang="ko-KR" sz="1500" dirty="0"/>
                        <a:t>R-web application</a:t>
                      </a:r>
                      <a:r>
                        <a:rPr lang="ko-KR" altLang="en-US" sz="1500" dirty="0"/>
                        <a:t>의 검증을 위해</a:t>
                      </a:r>
                      <a:r>
                        <a:rPr lang="ko-KR" altLang="en-US" sz="1500" baseline="0" dirty="0"/>
                        <a:t> </a:t>
                      </a:r>
                      <a:r>
                        <a:rPr lang="ko-KR" altLang="en-US" sz="1500" b="1" baseline="0" dirty="0"/>
                        <a:t>만족도 조사 실시</a:t>
                      </a:r>
                      <a:endParaRPr lang="ko-KR" altLang="en-US" sz="15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8855716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33545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7438" y="419478"/>
            <a:ext cx="5478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+mn-ea"/>
              </a:rPr>
              <a:t>부록</a:t>
            </a:r>
            <a:r>
              <a:rPr lang="en-US" altLang="ko-KR" sz="2000" b="1" dirty="0"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결과값 비교</a:t>
            </a:r>
            <a:r>
              <a:rPr lang="en-US" altLang="ko-KR" sz="2000" b="1" dirty="0">
                <a:latin typeface="+mn-ea"/>
              </a:rPr>
              <a:t>-PCA(</a:t>
            </a:r>
            <a:r>
              <a:rPr lang="ko-KR" altLang="en-US" sz="2000" b="1" dirty="0" err="1">
                <a:latin typeface="+mn-ea"/>
              </a:rPr>
              <a:t>포아송</a:t>
            </a:r>
            <a:r>
              <a:rPr lang="ko-KR" altLang="en-US" sz="2000" b="1" dirty="0">
                <a:latin typeface="+mn-ea"/>
              </a:rPr>
              <a:t> 분포</a:t>
            </a:r>
            <a:r>
              <a:rPr lang="en-US" altLang="ko-KR" sz="2000" b="1" dirty="0">
                <a:latin typeface="+mn-ea"/>
              </a:rPr>
              <a:t>)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3A4D42C-B0E2-4EED-BF19-E5A51456E6AD}" type="slidenum">
              <a:rPr lang="ko-KR" altLang="en-US" smtClean="0"/>
              <a:pPr/>
              <a:t>40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67544" y="980728"/>
          <a:ext cx="8208912" cy="5282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PCA Plug in Package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Minitab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1922884"/>
            <a:ext cx="3688442" cy="36663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4008" y="1922884"/>
            <a:ext cx="3942817" cy="366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7274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7438" y="419478"/>
            <a:ext cx="4758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+mn-ea"/>
              </a:rPr>
              <a:t>부록</a:t>
            </a:r>
            <a:r>
              <a:rPr lang="en-US" altLang="ko-KR" sz="2000" b="1" dirty="0"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결과값 비교</a:t>
            </a:r>
            <a:r>
              <a:rPr lang="en-US" altLang="ko-KR" sz="2000" b="1" dirty="0">
                <a:latin typeface="+mn-ea"/>
              </a:rPr>
              <a:t>-MSA(</a:t>
            </a:r>
            <a:r>
              <a:rPr lang="ko-KR" altLang="en-US" sz="2000" b="1" dirty="0">
                <a:latin typeface="+mn-ea"/>
              </a:rPr>
              <a:t>분산분석방법</a:t>
            </a:r>
            <a:r>
              <a:rPr lang="en-US" altLang="ko-KR" sz="2000" b="1" dirty="0">
                <a:latin typeface="+mn-ea"/>
              </a:rPr>
              <a:t>)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3A4D42C-B0E2-4EED-BF19-E5A51456E6AD}" type="slidenum">
              <a:rPr lang="ko-KR" altLang="en-US" smtClean="0"/>
              <a:pPr/>
              <a:t>41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01095"/>
              </p:ext>
            </p:extLst>
          </p:nvPr>
        </p:nvGraphicFramePr>
        <p:xfrm>
          <a:off x="467544" y="980728"/>
          <a:ext cx="8208912" cy="5282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MSA</a:t>
                      </a:r>
                      <a:r>
                        <a:rPr lang="en-US" altLang="ko-KR" baseline="0" dirty="0"/>
                        <a:t> Plug in Package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Minitab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 descr="E:\프로젝트\최종발표\Rcmdr 검증\Gage R&amp;R 분산분석방법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68016"/>
            <a:ext cx="3823182" cy="253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프로젝트\최종발표\Rcmdr 검증\Gage R&amp;R 분산분석방법 plo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31455"/>
            <a:ext cx="2208889" cy="22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그림 5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67861" y="1484868"/>
            <a:ext cx="2531781" cy="2592204"/>
          </a:xfrm>
          <a:prstGeom prst="rect">
            <a:avLst/>
          </a:prstGeom>
        </p:spPr>
      </p:pic>
      <p:pic>
        <p:nvPicPr>
          <p:cNvPr id="59" name="그림 5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096" y="4031455"/>
            <a:ext cx="2976113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2051720" y="1916833"/>
            <a:ext cx="136815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249675" y="1747045"/>
            <a:ext cx="1368152" cy="385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907704" y="2852936"/>
            <a:ext cx="1728192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275571" y="2492896"/>
            <a:ext cx="906501" cy="643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271710" y="3284901"/>
            <a:ext cx="1892578" cy="643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15" idx="3"/>
            <a:endCxn id="17" idx="1"/>
          </p:cNvCxnSpPr>
          <p:nvPr/>
        </p:nvCxnSpPr>
        <p:spPr>
          <a:xfrm flipV="1">
            <a:off x="3635896" y="2814713"/>
            <a:ext cx="1639675" cy="47027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endCxn id="18" idx="1"/>
          </p:cNvCxnSpPr>
          <p:nvPr/>
        </p:nvCxnSpPr>
        <p:spPr>
          <a:xfrm>
            <a:off x="3635896" y="3284984"/>
            <a:ext cx="1635814" cy="32173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272072" y="3714234"/>
            <a:ext cx="1062702" cy="171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4667861" y="3928535"/>
            <a:ext cx="679800" cy="102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꺾인 연결선 37"/>
          <p:cNvCxnSpPr>
            <a:stCxn id="42" idx="3"/>
            <a:endCxn id="43" idx="1"/>
          </p:cNvCxnSpPr>
          <p:nvPr/>
        </p:nvCxnSpPr>
        <p:spPr>
          <a:xfrm>
            <a:off x="4334774" y="3800052"/>
            <a:ext cx="333087" cy="17994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5" idx="3"/>
          </p:cNvCxnSpPr>
          <p:nvPr/>
        </p:nvCxnSpPr>
        <p:spPr>
          <a:xfrm flipV="1">
            <a:off x="3419872" y="1939950"/>
            <a:ext cx="1829803" cy="30091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99760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7438" y="419478"/>
            <a:ext cx="5478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+mn-ea"/>
              </a:rPr>
              <a:t>부록</a:t>
            </a:r>
            <a:r>
              <a:rPr lang="en-US" altLang="ko-KR" sz="2000" b="1" dirty="0"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결과값 비교</a:t>
            </a:r>
            <a:r>
              <a:rPr lang="en-US" altLang="ko-KR" sz="2000" b="1" dirty="0">
                <a:latin typeface="+mn-ea"/>
              </a:rPr>
              <a:t>-MSA(</a:t>
            </a:r>
            <a:r>
              <a:rPr lang="ko-KR" altLang="en-US" sz="2000" b="1" dirty="0">
                <a:latin typeface="+mn-ea"/>
              </a:rPr>
              <a:t>내포 분산분석방법</a:t>
            </a:r>
            <a:r>
              <a:rPr lang="en-US" altLang="ko-KR" sz="2000" b="1" dirty="0">
                <a:latin typeface="+mn-ea"/>
              </a:rPr>
              <a:t>)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3A4D42C-B0E2-4EED-BF19-E5A51456E6AD}" type="slidenum">
              <a:rPr lang="ko-KR" altLang="en-US" smtClean="0"/>
              <a:pPr/>
              <a:t>42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324639"/>
              </p:ext>
            </p:extLst>
          </p:nvPr>
        </p:nvGraphicFramePr>
        <p:xfrm>
          <a:off x="467544" y="980728"/>
          <a:ext cx="8208912" cy="5282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MSA</a:t>
                      </a:r>
                      <a:r>
                        <a:rPr lang="en-US" altLang="ko-KR" baseline="0" dirty="0"/>
                        <a:t> Plug in Package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Minitab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0" name="그림 5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4481" y="1484784"/>
            <a:ext cx="2671921" cy="2887059"/>
          </a:xfrm>
          <a:prstGeom prst="rect">
            <a:avLst/>
          </a:prstGeom>
        </p:spPr>
      </p:pic>
      <p:pic>
        <p:nvPicPr>
          <p:cNvPr id="61" name="그림 6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481" y="4170949"/>
            <a:ext cx="3105871" cy="20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E:\프로젝트\최종발표\Rcmdr 검증\Gage R&amp;R 내포 분산 분석plot 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87" y="3871834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34350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7437" y="419478"/>
            <a:ext cx="565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+mn-ea"/>
              </a:rPr>
              <a:t>부록</a:t>
            </a:r>
            <a:r>
              <a:rPr lang="en-US" altLang="ko-KR" sz="2000" b="1" dirty="0"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결과값 비교</a:t>
            </a:r>
            <a:r>
              <a:rPr lang="en-US" altLang="ko-KR" sz="2000" b="1" dirty="0">
                <a:latin typeface="+mn-ea"/>
              </a:rPr>
              <a:t>-MSA(</a:t>
            </a:r>
            <a:r>
              <a:rPr lang="ko-KR" altLang="en-US" sz="2000" b="1" dirty="0">
                <a:latin typeface="+mn-ea"/>
              </a:rPr>
              <a:t>일원배치 분석방법</a:t>
            </a:r>
            <a:r>
              <a:rPr lang="en-US" altLang="ko-KR" sz="2000" b="1" dirty="0">
                <a:latin typeface="+mn-ea"/>
              </a:rPr>
              <a:t>)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3A4D42C-B0E2-4EED-BF19-E5A51456E6AD}" type="slidenum">
              <a:rPr lang="ko-KR" altLang="en-US" smtClean="0"/>
              <a:pPr/>
              <a:t>43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910485"/>
              </p:ext>
            </p:extLst>
          </p:nvPr>
        </p:nvGraphicFramePr>
        <p:xfrm>
          <a:off x="467544" y="980728"/>
          <a:ext cx="8208912" cy="5282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MSA</a:t>
                      </a:r>
                      <a:r>
                        <a:rPr lang="en-US" altLang="ko-KR" baseline="0" dirty="0"/>
                        <a:t> Plug in Package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Minitab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31474"/>
            <a:ext cx="3440112" cy="288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24949" y="1434314"/>
            <a:ext cx="2767643" cy="2952328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024" y="4403410"/>
            <a:ext cx="2647999" cy="179762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직사각형 15"/>
          <p:cNvSpPr/>
          <p:nvPr/>
        </p:nvSpPr>
        <p:spPr>
          <a:xfrm>
            <a:off x="1539528" y="3501008"/>
            <a:ext cx="2312392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987503" y="2781671"/>
            <a:ext cx="736625" cy="575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987503" y="3573017"/>
            <a:ext cx="1744737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07025" y="4149080"/>
            <a:ext cx="685056" cy="237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16" idx="3"/>
            <a:endCxn id="17" idx="1"/>
          </p:cNvCxnSpPr>
          <p:nvPr/>
        </p:nvCxnSpPr>
        <p:spPr>
          <a:xfrm flipV="1">
            <a:off x="3851920" y="3069332"/>
            <a:ext cx="1135583" cy="79171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endCxn id="18" idx="1"/>
          </p:cNvCxnSpPr>
          <p:nvPr/>
        </p:nvCxnSpPr>
        <p:spPr>
          <a:xfrm flipV="1">
            <a:off x="3851920" y="3861049"/>
            <a:ext cx="1135583" cy="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6" idx="3"/>
            <a:endCxn id="19" idx="1"/>
          </p:cNvCxnSpPr>
          <p:nvPr/>
        </p:nvCxnSpPr>
        <p:spPr>
          <a:xfrm>
            <a:off x="3851920" y="3861048"/>
            <a:ext cx="755105" cy="40681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57989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7437" y="419478"/>
            <a:ext cx="565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+mn-ea"/>
              </a:rPr>
              <a:t>부록</a:t>
            </a:r>
            <a:r>
              <a:rPr lang="en-US" altLang="ko-KR" sz="2000" b="1" dirty="0"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결과값 비교</a:t>
            </a:r>
            <a:r>
              <a:rPr lang="en-US" altLang="ko-KR" sz="2000" b="1" dirty="0">
                <a:latin typeface="+mn-ea"/>
              </a:rPr>
              <a:t>-MSA(</a:t>
            </a:r>
            <a:r>
              <a:rPr lang="ko-KR" altLang="en-US" sz="2000" b="1" dirty="0" err="1">
                <a:latin typeface="+mn-ea"/>
              </a:rPr>
              <a:t>선형성</a:t>
            </a:r>
            <a:r>
              <a:rPr lang="ko-KR" altLang="en-US" sz="2000" b="1" dirty="0">
                <a:latin typeface="+mn-ea"/>
              </a:rPr>
              <a:t> 및 편의 연구</a:t>
            </a:r>
            <a:r>
              <a:rPr lang="en-US" altLang="ko-KR" sz="2000" b="1" dirty="0">
                <a:latin typeface="+mn-ea"/>
              </a:rPr>
              <a:t>)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3A4D42C-B0E2-4EED-BF19-E5A51456E6AD}" type="slidenum">
              <a:rPr lang="ko-KR" altLang="en-US" smtClean="0"/>
              <a:pPr/>
              <a:t>44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327104"/>
              </p:ext>
            </p:extLst>
          </p:nvPr>
        </p:nvGraphicFramePr>
        <p:xfrm>
          <a:off x="467544" y="980728"/>
          <a:ext cx="8208912" cy="5282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MSA</a:t>
                      </a:r>
                      <a:r>
                        <a:rPr lang="en-US" altLang="ko-KR" baseline="0" dirty="0"/>
                        <a:t> Plug in Package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Minitab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098" name="Picture 2" descr="E:\프로젝트\최종발표\Rcmdr 검증\선형성검사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07" y="1512168"/>
            <a:ext cx="3944484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404" y="1501139"/>
            <a:ext cx="3811679" cy="3549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직사각형 12"/>
          <p:cNvSpPr/>
          <p:nvPr/>
        </p:nvSpPr>
        <p:spPr>
          <a:xfrm>
            <a:off x="1259632" y="3717032"/>
            <a:ext cx="129614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179324" y="2204864"/>
            <a:ext cx="1148029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275856" y="3573016"/>
            <a:ext cx="792088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292007" y="3078531"/>
            <a:ext cx="736377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13" idx="0"/>
          </p:cNvCxnSpPr>
          <p:nvPr/>
        </p:nvCxnSpPr>
        <p:spPr>
          <a:xfrm rot="5400000" flipH="1" flipV="1">
            <a:off x="3895442" y="433150"/>
            <a:ext cx="1296144" cy="527162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5" idx="3"/>
          </p:cNvCxnSpPr>
          <p:nvPr/>
        </p:nvCxnSpPr>
        <p:spPr>
          <a:xfrm flipV="1">
            <a:off x="4067944" y="3429000"/>
            <a:ext cx="3224063" cy="54006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20596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7437" y="419478"/>
            <a:ext cx="565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+mn-ea"/>
              </a:rPr>
              <a:t>부록</a:t>
            </a:r>
            <a:r>
              <a:rPr lang="en-US" altLang="ko-KR" sz="2000" b="1" dirty="0"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결과값 비교</a:t>
            </a:r>
            <a:r>
              <a:rPr lang="en-US" altLang="ko-KR" sz="2000" b="1" dirty="0">
                <a:latin typeface="+mn-ea"/>
              </a:rPr>
              <a:t>-MSA(</a:t>
            </a:r>
            <a:r>
              <a:rPr lang="ko-KR" altLang="en-US" sz="2000" b="1" dirty="0">
                <a:latin typeface="+mn-ea"/>
              </a:rPr>
              <a:t>반복성 및 편의 연구</a:t>
            </a:r>
            <a:r>
              <a:rPr lang="en-US" altLang="ko-KR" sz="2000" b="1" dirty="0">
                <a:latin typeface="+mn-ea"/>
              </a:rPr>
              <a:t>)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3A4D42C-B0E2-4EED-BF19-E5A51456E6AD}" type="slidenum">
              <a:rPr lang="ko-KR" altLang="en-US" smtClean="0"/>
              <a:pPr/>
              <a:t>45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51495"/>
              </p:ext>
            </p:extLst>
          </p:nvPr>
        </p:nvGraphicFramePr>
        <p:xfrm>
          <a:off x="467544" y="980728"/>
          <a:ext cx="8208912" cy="5282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MSA</a:t>
                      </a:r>
                      <a:r>
                        <a:rPr lang="en-US" altLang="ko-KR" baseline="0" dirty="0"/>
                        <a:t> Plug in Package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Minitab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75" name="Picture 3" descr="C:\Users\IME\Desktop\반복성 및 편의 연구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1" y="1556792"/>
            <a:ext cx="3956744" cy="283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578495"/>
            <a:ext cx="3960440" cy="279581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직사각형 17"/>
          <p:cNvSpPr/>
          <p:nvPr/>
        </p:nvSpPr>
        <p:spPr>
          <a:xfrm>
            <a:off x="2125659" y="3501008"/>
            <a:ext cx="79208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491880" y="3501008"/>
            <a:ext cx="79208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089352" y="3573015"/>
            <a:ext cx="858912" cy="648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232982" y="3573015"/>
            <a:ext cx="1011425" cy="648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18" idx="0"/>
            <a:endCxn id="22" idx="0"/>
          </p:cNvCxnSpPr>
          <p:nvPr/>
        </p:nvCxnSpPr>
        <p:spPr>
          <a:xfrm rot="16200000" flipH="1">
            <a:off x="4484251" y="1538459"/>
            <a:ext cx="72007" cy="3997105"/>
          </a:xfrm>
          <a:prstGeom prst="bentConnector3">
            <a:avLst>
              <a:gd name="adj1" fmla="val -31746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9" idx="2"/>
            <a:endCxn id="23" idx="2"/>
          </p:cNvCxnSpPr>
          <p:nvPr/>
        </p:nvCxnSpPr>
        <p:spPr>
          <a:xfrm rot="16200000" flipH="1">
            <a:off x="5813268" y="2295743"/>
            <a:ext cx="82" cy="3850771"/>
          </a:xfrm>
          <a:prstGeom prst="bentConnector3">
            <a:avLst>
              <a:gd name="adj1" fmla="val 27888048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82204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7438" y="419478"/>
            <a:ext cx="7206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+mn-ea"/>
              </a:rPr>
              <a:t>부록</a:t>
            </a:r>
            <a:r>
              <a:rPr lang="en-US" altLang="ko-KR" sz="2000" b="1" dirty="0"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결과값 비교</a:t>
            </a:r>
            <a:r>
              <a:rPr lang="en-US" altLang="ko-KR" sz="2000" b="1" dirty="0">
                <a:latin typeface="+mn-ea"/>
              </a:rPr>
              <a:t>-SI(</a:t>
            </a:r>
            <a:r>
              <a:rPr lang="ko-KR" altLang="en-US" sz="2000" b="1" dirty="0">
                <a:latin typeface="+mn-ea"/>
              </a:rPr>
              <a:t>계량 규준형 </a:t>
            </a:r>
            <a:r>
              <a:rPr lang="en-US" altLang="ko-KR" sz="2000" b="1" dirty="0">
                <a:latin typeface="+mn-ea"/>
              </a:rPr>
              <a:t>1</a:t>
            </a:r>
            <a:r>
              <a:rPr lang="ko-KR" altLang="en-US" sz="2000" b="1" dirty="0">
                <a:latin typeface="+mn-ea"/>
              </a:rPr>
              <a:t>회</a:t>
            </a:r>
            <a:r>
              <a:rPr lang="en-US" altLang="ko-KR" sz="2000" b="1" dirty="0">
                <a:latin typeface="+mn-ea"/>
              </a:rPr>
              <a:t> ‘</a:t>
            </a:r>
            <a:r>
              <a:rPr lang="ko-KR" altLang="en-US" sz="2000" b="1" dirty="0">
                <a:latin typeface="+mn-ea"/>
              </a:rPr>
              <a:t>표준편차 모를 때</a:t>
            </a:r>
            <a:r>
              <a:rPr lang="en-US" altLang="ko-KR" sz="2000" b="1" dirty="0">
                <a:latin typeface="+mn-ea"/>
              </a:rPr>
              <a:t>’)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3A4D42C-B0E2-4EED-BF19-E5A51456E6AD}" type="slidenum">
              <a:rPr lang="ko-KR" altLang="en-US" smtClean="0"/>
              <a:t>46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67544" y="980728"/>
          <a:ext cx="8208912" cy="5282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SI Plug in Package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Minitab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035" y="1467660"/>
            <a:ext cx="3751978" cy="24318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737" y="4386478"/>
            <a:ext cx="1839536" cy="14174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4386478"/>
            <a:ext cx="2053601" cy="13682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215" y="2083788"/>
            <a:ext cx="4071867" cy="307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1388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7437" y="419478"/>
            <a:ext cx="8194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+mn-ea"/>
              </a:rPr>
              <a:t>부록</a:t>
            </a:r>
            <a:r>
              <a:rPr lang="en-US" altLang="ko-KR" sz="2000" b="1" dirty="0"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결과값 비교</a:t>
            </a:r>
            <a:r>
              <a:rPr lang="en-US" altLang="ko-KR" sz="2000" b="1" dirty="0">
                <a:latin typeface="+mn-ea"/>
              </a:rPr>
              <a:t>-SI(</a:t>
            </a:r>
            <a:r>
              <a:rPr lang="ko-KR" altLang="en-US" sz="2000" b="1" dirty="0">
                <a:latin typeface="+mn-ea"/>
              </a:rPr>
              <a:t>계량 규준형 </a:t>
            </a:r>
            <a:r>
              <a:rPr lang="en-US" altLang="ko-KR" sz="2000" b="1" dirty="0">
                <a:latin typeface="+mn-ea"/>
              </a:rPr>
              <a:t>1</a:t>
            </a:r>
            <a:r>
              <a:rPr lang="ko-KR" altLang="en-US" sz="2000" b="1" dirty="0">
                <a:latin typeface="+mn-ea"/>
              </a:rPr>
              <a:t>회 </a:t>
            </a:r>
            <a:r>
              <a:rPr lang="en-US" altLang="ko-KR" sz="2000" b="1" dirty="0">
                <a:latin typeface="+mn-ea"/>
              </a:rPr>
              <a:t>’</a:t>
            </a:r>
            <a:r>
              <a:rPr lang="ko-KR" altLang="en-US" sz="2000" b="1" dirty="0">
                <a:latin typeface="+mn-ea"/>
              </a:rPr>
              <a:t>표준편차 알 때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불량률 보증</a:t>
            </a:r>
            <a:r>
              <a:rPr lang="en-US" altLang="ko-KR" sz="2000" b="1" dirty="0">
                <a:latin typeface="+mn-ea"/>
              </a:rPr>
              <a:t>’)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3A4D42C-B0E2-4EED-BF19-E5A51456E6AD}" type="slidenum">
              <a:rPr lang="ko-KR" altLang="en-US" smtClean="0"/>
              <a:t>47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67544" y="980728"/>
          <a:ext cx="8208912" cy="5282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SI Plug in Package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Minitab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478108"/>
            <a:ext cx="3796066" cy="25269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152" y="4344930"/>
            <a:ext cx="1887476" cy="14325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921" y="4344929"/>
            <a:ext cx="2016224" cy="14325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2204864"/>
            <a:ext cx="4014324" cy="281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0408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3582" y="430064"/>
            <a:ext cx="3983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+mn-ea"/>
              </a:rPr>
              <a:t>부록 </a:t>
            </a:r>
            <a:r>
              <a:rPr lang="ko-KR" altLang="en-US" sz="2000" b="1" dirty="0">
                <a:latin typeface="+mn-ea"/>
              </a:rPr>
              <a:t>샘플링 검사</a:t>
            </a:r>
            <a:r>
              <a:rPr lang="en-US" altLang="ko-KR" sz="2000" b="1" dirty="0">
                <a:latin typeface="+mn-ea"/>
              </a:rPr>
              <a:t>(SI) </a:t>
            </a:r>
            <a:r>
              <a:rPr lang="ko-KR" altLang="en-US" sz="2000" b="1" dirty="0">
                <a:latin typeface="+mn-ea"/>
              </a:rPr>
              <a:t>참조 </a:t>
            </a:r>
            <a:r>
              <a:rPr lang="en-US" altLang="ko-KR" sz="2000" b="1" dirty="0">
                <a:latin typeface="+mn-ea"/>
              </a:rPr>
              <a:t>Table          </a:t>
            </a:r>
          </a:p>
          <a:p>
            <a:r>
              <a:rPr lang="en-US" altLang="ko-KR" sz="2000" b="1" dirty="0">
                <a:latin typeface="+mn-ea"/>
              </a:rPr>
              <a:t>            (</a:t>
            </a:r>
            <a:r>
              <a:rPr lang="ko-KR" altLang="en-US" sz="2000" b="1" dirty="0">
                <a:latin typeface="+mn-ea"/>
              </a:rPr>
              <a:t>계수 규준형 </a:t>
            </a:r>
            <a:r>
              <a:rPr lang="en-US" altLang="ko-KR" sz="2000" b="1" dirty="0">
                <a:latin typeface="+mn-ea"/>
              </a:rPr>
              <a:t>1</a:t>
            </a:r>
            <a:r>
              <a:rPr lang="ko-KR" altLang="en-US" sz="2000" b="1" dirty="0">
                <a:latin typeface="+mn-ea"/>
              </a:rPr>
              <a:t>회</a:t>
            </a:r>
            <a:r>
              <a:rPr lang="en-US" altLang="ko-KR" sz="2000" b="1" dirty="0">
                <a:latin typeface="+mn-ea"/>
              </a:rPr>
              <a:t>)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3A4D42C-B0E2-4EED-BF19-E5A51456E6AD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243" y="1465534"/>
            <a:ext cx="5796136" cy="21345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3582" y="3927624"/>
            <a:ext cx="5799315" cy="21324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79916" y="2421804"/>
            <a:ext cx="23762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&lt;</a:t>
            </a:r>
            <a:r>
              <a:rPr lang="ko-KR" altLang="en-US" sz="1500" b="1" dirty="0"/>
              <a:t>샘플링 사이즈 참조 표</a:t>
            </a:r>
            <a:r>
              <a:rPr lang="en-US" altLang="ko-KR" sz="1500" b="1" dirty="0"/>
              <a:t>&gt;</a:t>
            </a:r>
            <a:endParaRPr lang="ko-KR" altLang="en-US" sz="15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379916" y="4670701"/>
            <a:ext cx="24405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&lt;</a:t>
            </a:r>
            <a:r>
              <a:rPr lang="ko-KR" altLang="en-US" sz="1500" b="1" dirty="0"/>
              <a:t>합격판정개수 참조 표</a:t>
            </a:r>
            <a:r>
              <a:rPr lang="en-US" altLang="ko-KR" sz="1500" b="1" dirty="0"/>
              <a:t>&gt;</a:t>
            </a:r>
            <a:endParaRPr lang="ko-KR" altLang="en-US" sz="15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01599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3582" y="430064"/>
            <a:ext cx="4228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+mn-ea"/>
              </a:rPr>
              <a:t>부록 </a:t>
            </a:r>
            <a:r>
              <a:rPr lang="ko-KR" altLang="en-US" sz="2000" b="1" dirty="0">
                <a:latin typeface="+mn-ea"/>
              </a:rPr>
              <a:t>샘플링 검사</a:t>
            </a:r>
            <a:r>
              <a:rPr lang="en-US" altLang="ko-KR" sz="2000" b="1" dirty="0">
                <a:latin typeface="+mn-ea"/>
              </a:rPr>
              <a:t>(SI) </a:t>
            </a:r>
            <a:r>
              <a:rPr lang="ko-KR" altLang="en-US" sz="2000" b="1" dirty="0">
                <a:latin typeface="+mn-ea"/>
              </a:rPr>
              <a:t>참조 </a:t>
            </a:r>
            <a:r>
              <a:rPr lang="en-US" altLang="ko-KR" sz="2000" b="1" dirty="0">
                <a:latin typeface="+mn-ea"/>
              </a:rPr>
              <a:t>Table          </a:t>
            </a:r>
          </a:p>
          <a:p>
            <a:r>
              <a:rPr lang="en-US" altLang="ko-KR" sz="2000" b="1" dirty="0">
                <a:latin typeface="+mn-ea"/>
              </a:rPr>
              <a:t>       (</a:t>
            </a:r>
            <a:r>
              <a:rPr lang="ko-KR" altLang="en-US" sz="2000" b="1" dirty="0">
                <a:latin typeface="+mn-ea"/>
              </a:rPr>
              <a:t>계량 규준형 평균값 보증</a:t>
            </a:r>
            <a:r>
              <a:rPr lang="en-US" altLang="ko-KR" sz="2000" b="1" dirty="0">
                <a:latin typeface="+mn-ea"/>
              </a:rPr>
              <a:t>)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3A4D42C-B0E2-4EED-BF19-E5A51456E6AD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50745" y="1235357"/>
            <a:ext cx="2042510" cy="52940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3345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3599" y="2420888"/>
            <a:ext cx="1771468" cy="556747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79588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602"/>
            <a:ext cx="2266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1.2</a:t>
            </a:r>
            <a:r>
              <a:rPr lang="en-US" altLang="ko-KR" sz="2000" b="1" dirty="0"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프로젝트 요약</a:t>
            </a:r>
            <a:r>
              <a:rPr lang="en-US" altLang="ko-KR" sz="2000" b="1" dirty="0">
                <a:latin typeface="+mn-ea"/>
              </a:rPr>
              <a:t> 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07299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860032" y="411136"/>
            <a:ext cx="4118539" cy="309452"/>
            <a:chOff x="5016145" y="536845"/>
            <a:chExt cx="3470989" cy="309452"/>
          </a:xfrm>
        </p:grpSpPr>
        <p:grpSp>
          <p:nvGrpSpPr>
            <p:cNvPr id="32" name="그룹 31"/>
            <p:cNvGrpSpPr/>
            <p:nvPr/>
          </p:nvGrpSpPr>
          <p:grpSpPr>
            <a:xfrm>
              <a:off x="5016145" y="538520"/>
              <a:ext cx="1299143" cy="307777"/>
              <a:chOff x="5296734" y="105856"/>
              <a:chExt cx="1111964" cy="307777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5296734" y="105856"/>
                <a:ext cx="11119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b="1" dirty="0">
                    <a:solidFill>
                      <a:schemeClr val="tx2"/>
                    </a:solidFill>
                    <a:latin typeface="나눔바른고딕" pitchFamily="50" charset="-127"/>
                    <a:ea typeface="나눔바른고딕" pitchFamily="50" charset="-127"/>
                  </a:rPr>
                  <a:t>프로젝트 개요</a:t>
                </a:r>
              </a:p>
            </p:txBody>
          </p:sp>
          <p:cxnSp>
            <p:nvCxnSpPr>
              <p:cNvPr id="45" name="직선 연결선 44"/>
              <p:cNvCxnSpPr/>
              <p:nvPr/>
            </p:nvCxnSpPr>
            <p:spPr>
              <a:xfrm>
                <a:off x="6251633" y="157800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/>
            <p:cNvGrpSpPr/>
            <p:nvPr/>
          </p:nvGrpSpPr>
          <p:grpSpPr>
            <a:xfrm>
              <a:off x="6066681" y="538220"/>
              <a:ext cx="1033760" cy="307777"/>
              <a:chOff x="5472588" y="100721"/>
              <a:chExt cx="884822" cy="307777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5472588" y="100721"/>
                <a:ext cx="884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 프로젝트 내용</a:t>
                </a:r>
              </a:p>
            </p:txBody>
          </p:sp>
          <p:cxnSp>
            <p:nvCxnSpPr>
              <p:cNvPr id="43" name="직선 연결선 42"/>
              <p:cNvCxnSpPr/>
              <p:nvPr/>
            </p:nvCxnSpPr>
            <p:spPr>
              <a:xfrm>
                <a:off x="6342956" y="152965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그룹 34"/>
            <p:cNvGrpSpPr/>
            <p:nvPr/>
          </p:nvGrpSpPr>
          <p:grpSpPr>
            <a:xfrm>
              <a:off x="7079875" y="537920"/>
              <a:ext cx="407283" cy="307777"/>
              <a:chOff x="5722518" y="125758"/>
              <a:chExt cx="348604" cy="307777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5722518" y="125758"/>
                <a:ext cx="3367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활용</a:t>
                </a:r>
              </a:p>
            </p:txBody>
          </p:sp>
          <p:cxnSp>
            <p:nvCxnSpPr>
              <p:cNvPr id="41" name="직선 연결선 40"/>
              <p:cNvCxnSpPr/>
              <p:nvPr/>
            </p:nvCxnSpPr>
            <p:spPr>
              <a:xfrm>
                <a:off x="6071122" y="171646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/>
            <p:cNvSpPr txBox="1"/>
            <p:nvPr/>
          </p:nvSpPr>
          <p:spPr>
            <a:xfrm>
              <a:off x="7487149" y="536845"/>
              <a:ext cx="999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A3227A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프로젝트 관리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3A4D42C-B0E2-4EED-BF19-E5A51456E6AD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4390365" y="3568876"/>
            <a:ext cx="1529733" cy="27907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공정능력분석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632471" y="4342702"/>
            <a:ext cx="1415419" cy="24738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샘플링 검사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4407930" y="4342702"/>
            <a:ext cx="1528465" cy="21602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/>
              <a:t>QC 7</a:t>
            </a:r>
            <a:r>
              <a:rPr lang="ko-KR" altLang="en-US" sz="1500" b="1" dirty="0"/>
              <a:t>도구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2632471" y="3951569"/>
            <a:ext cx="1415419" cy="24915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/>
              <a:t>관리도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632470" y="3568876"/>
            <a:ext cx="1415420" cy="2580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/>
              <a:t>기술 통계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4391633" y="3951568"/>
            <a:ext cx="1528465" cy="24915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측정시스템분석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7940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036810" y="2282281"/>
            <a:ext cx="4263382" cy="34509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208870" y="1772816"/>
            <a:ext cx="1939194" cy="1276754"/>
            <a:chOff x="5042240" y="1073095"/>
            <a:chExt cx="3133281" cy="2802573"/>
          </a:xfrm>
        </p:grpSpPr>
        <p:sp>
          <p:nvSpPr>
            <p:cNvPr id="3" name="직사각형 2"/>
            <p:cNvSpPr/>
            <p:nvPr/>
          </p:nvSpPr>
          <p:spPr>
            <a:xfrm>
              <a:off x="5042240" y="2456922"/>
              <a:ext cx="3133281" cy="1418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  <a:latin typeface="Arial" panose="020B0604020202020204" pitchFamily="34" charset="0"/>
                </a:rPr>
                <a:t>R Commander for </a:t>
              </a:r>
              <a:r>
                <a:rPr lang="en-US" altLang="ko-KR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SQC</a:t>
              </a:r>
              <a:endParaRPr lang="ko-KR" altLang="en-US" b="1" dirty="0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8303" y="1073095"/>
              <a:ext cx="1449789" cy="1591488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6262614" y="3635732"/>
            <a:ext cx="90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‘HTML’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6372200" y="4149080"/>
            <a:ext cx="90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‘CSS’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294734" y="1760434"/>
            <a:ext cx="6589634" cy="4188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51168"/>
            <a:ext cx="649875" cy="618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211960" y="2852936"/>
            <a:ext cx="2952328" cy="24482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21310" y="823941"/>
            <a:ext cx="137512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Reliability</a:t>
            </a:r>
            <a:endParaRPr lang="en-US" altLang="ko-KR" sz="2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893599" y="1008161"/>
            <a:ext cx="195265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Comfortability</a:t>
            </a:r>
            <a:endParaRPr lang="en-US" altLang="ko-KR" sz="2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208870" y="1224051"/>
            <a:ext cx="455551" cy="659165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4589552" y="1408271"/>
            <a:ext cx="846544" cy="546953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8027880" y="4005064"/>
            <a:ext cx="279419" cy="24738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027880" y="3603044"/>
            <a:ext cx="272309" cy="2580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299208" y="3614827"/>
            <a:ext cx="593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기존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299208" y="4005064"/>
            <a:ext cx="593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추가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2080" y="2780928"/>
            <a:ext cx="130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Web apps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9253353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3582" y="430064"/>
            <a:ext cx="3983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+mn-ea"/>
              </a:rPr>
              <a:t>부록 </a:t>
            </a:r>
            <a:r>
              <a:rPr lang="ko-KR" altLang="en-US" sz="2000" b="1" dirty="0">
                <a:latin typeface="+mn-ea"/>
              </a:rPr>
              <a:t>샘플링 검사</a:t>
            </a:r>
            <a:r>
              <a:rPr lang="en-US" altLang="ko-KR" sz="2000" b="1" dirty="0">
                <a:latin typeface="+mn-ea"/>
              </a:rPr>
              <a:t>(SI) </a:t>
            </a:r>
            <a:r>
              <a:rPr lang="ko-KR" altLang="en-US" sz="2000" b="1" dirty="0">
                <a:latin typeface="+mn-ea"/>
              </a:rPr>
              <a:t>참조 </a:t>
            </a:r>
            <a:r>
              <a:rPr lang="en-US" altLang="ko-KR" sz="2000" b="1" dirty="0">
                <a:latin typeface="+mn-ea"/>
              </a:rPr>
              <a:t>Table          </a:t>
            </a:r>
          </a:p>
          <a:p>
            <a:r>
              <a:rPr lang="en-US" altLang="ko-KR" sz="2000" b="1" dirty="0">
                <a:latin typeface="+mn-ea"/>
              </a:rPr>
              <a:t>            (</a:t>
            </a:r>
            <a:r>
              <a:rPr lang="ko-KR" altLang="en-US" sz="2000" b="1" dirty="0">
                <a:latin typeface="+mn-ea"/>
              </a:rPr>
              <a:t>계수 규준형 </a:t>
            </a:r>
            <a:r>
              <a:rPr lang="en-US" altLang="ko-KR" sz="2000" b="1" dirty="0">
                <a:latin typeface="+mn-ea"/>
              </a:rPr>
              <a:t>2</a:t>
            </a:r>
            <a:r>
              <a:rPr lang="ko-KR" altLang="en-US" sz="2000" b="1" dirty="0">
                <a:latin typeface="+mn-ea"/>
              </a:rPr>
              <a:t>회</a:t>
            </a:r>
            <a:r>
              <a:rPr lang="en-US" altLang="ko-KR" sz="2000" b="1" dirty="0">
                <a:latin typeface="+mn-ea"/>
              </a:rPr>
              <a:t>)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3A4D42C-B0E2-4EED-BF19-E5A51456E6AD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1477" y="1428583"/>
            <a:ext cx="5692691" cy="22248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1477" y="3772196"/>
            <a:ext cx="5692691" cy="25922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79916" y="2421804"/>
            <a:ext cx="23762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&lt;</a:t>
            </a:r>
            <a:r>
              <a:rPr lang="ko-KR" altLang="en-US" sz="1500" b="1" dirty="0"/>
              <a:t>샘플링 검사 설계 표 </a:t>
            </a:r>
            <a:endParaRPr lang="en-US" altLang="ko-KR" sz="1500" b="1" dirty="0"/>
          </a:p>
          <a:p>
            <a:r>
              <a:rPr lang="en-US" altLang="ko-KR" sz="1500" b="1" dirty="0"/>
              <a:t>  n2=2*n1&gt;</a:t>
            </a:r>
            <a:endParaRPr lang="ko-KR" altLang="en-US" sz="15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379916" y="4670701"/>
            <a:ext cx="24405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&lt;</a:t>
            </a:r>
            <a:r>
              <a:rPr lang="ko-KR" altLang="en-US" sz="1500" b="1" dirty="0"/>
              <a:t> 샘플링 검사 설계 표 </a:t>
            </a:r>
            <a:endParaRPr lang="en-US" altLang="ko-KR" sz="1500" b="1" dirty="0"/>
          </a:p>
          <a:p>
            <a:r>
              <a:rPr lang="en-US" altLang="ko-KR" sz="1500" b="1" dirty="0"/>
              <a:t>  n2=n1&gt;</a:t>
            </a:r>
            <a:endParaRPr lang="ko-KR" altLang="en-US" sz="15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522960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3582" y="430064"/>
            <a:ext cx="3983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+mn-ea"/>
              </a:rPr>
              <a:t>부록 </a:t>
            </a:r>
            <a:r>
              <a:rPr lang="ko-KR" altLang="en-US" sz="2000" b="1" dirty="0">
                <a:latin typeface="+mn-ea"/>
              </a:rPr>
              <a:t>샘플링 검사</a:t>
            </a:r>
            <a:r>
              <a:rPr lang="en-US" altLang="ko-KR" sz="2000" b="1" dirty="0">
                <a:latin typeface="+mn-ea"/>
              </a:rPr>
              <a:t>(SI) </a:t>
            </a:r>
            <a:r>
              <a:rPr lang="ko-KR" altLang="en-US" sz="2000" b="1" dirty="0">
                <a:latin typeface="+mn-ea"/>
              </a:rPr>
              <a:t>참조 </a:t>
            </a:r>
            <a:r>
              <a:rPr lang="en-US" altLang="ko-KR" sz="2000" b="1" dirty="0">
                <a:latin typeface="+mn-ea"/>
              </a:rPr>
              <a:t>Table          </a:t>
            </a:r>
          </a:p>
          <a:p>
            <a:r>
              <a:rPr lang="en-US" altLang="ko-KR" sz="2000" b="1" dirty="0">
                <a:latin typeface="+mn-ea"/>
              </a:rPr>
              <a:t>        (</a:t>
            </a:r>
            <a:r>
              <a:rPr lang="ko-KR" altLang="en-US" sz="2000" b="1" dirty="0">
                <a:latin typeface="+mn-ea"/>
              </a:rPr>
              <a:t>계수 조정형 </a:t>
            </a:r>
            <a:r>
              <a:rPr lang="en-US" altLang="ko-KR" sz="2000" b="1" dirty="0">
                <a:latin typeface="+mn-ea"/>
              </a:rPr>
              <a:t>1</a:t>
            </a:r>
            <a:r>
              <a:rPr lang="ko-KR" altLang="en-US" sz="2000" b="1" dirty="0">
                <a:latin typeface="+mn-ea"/>
              </a:rPr>
              <a:t>회 </a:t>
            </a:r>
            <a:r>
              <a:rPr lang="en-US" altLang="ko-KR" sz="2000" b="1" dirty="0">
                <a:latin typeface="+mn-ea"/>
              </a:rPr>
              <a:t>LQ)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3A4D42C-B0E2-4EED-BF19-E5A51456E6AD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711" y="1700808"/>
            <a:ext cx="5703877" cy="21130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711" y="3962294"/>
            <a:ext cx="5703877" cy="212471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379916" y="2421804"/>
            <a:ext cx="23762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&lt;</a:t>
            </a:r>
            <a:r>
              <a:rPr lang="ko-KR" altLang="en-US" sz="1500" b="1" dirty="0"/>
              <a:t>샘플링 사이즈 참조 표</a:t>
            </a:r>
            <a:r>
              <a:rPr lang="en-US" altLang="ko-KR" sz="1500" b="1" dirty="0"/>
              <a:t>&gt;</a:t>
            </a:r>
            <a:endParaRPr lang="ko-KR" altLang="en-US" sz="15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379916" y="4670701"/>
            <a:ext cx="24405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&lt;</a:t>
            </a:r>
            <a:r>
              <a:rPr lang="ko-KR" altLang="en-US" sz="1500" b="1" dirty="0"/>
              <a:t>합격판정개수 참조 표</a:t>
            </a:r>
            <a:r>
              <a:rPr lang="en-US" altLang="ko-KR" sz="1500" b="1" dirty="0"/>
              <a:t>&gt;</a:t>
            </a:r>
            <a:endParaRPr lang="ko-KR" altLang="en-US" sz="15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903367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79158" y="3500360"/>
            <a:ext cx="5040560" cy="2512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3582" y="430064"/>
            <a:ext cx="3983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+mn-ea"/>
              </a:rPr>
              <a:t>부록 </a:t>
            </a:r>
            <a:r>
              <a:rPr lang="ko-KR" altLang="en-US" sz="2000" b="1" dirty="0">
                <a:latin typeface="+mn-ea"/>
              </a:rPr>
              <a:t>샘플링 검사</a:t>
            </a:r>
            <a:r>
              <a:rPr lang="en-US" altLang="ko-KR" sz="2000" b="1" dirty="0">
                <a:latin typeface="+mn-ea"/>
              </a:rPr>
              <a:t>(SI) </a:t>
            </a:r>
            <a:r>
              <a:rPr lang="ko-KR" altLang="en-US" sz="2000" b="1" dirty="0">
                <a:latin typeface="+mn-ea"/>
              </a:rPr>
              <a:t>참조 </a:t>
            </a:r>
            <a:r>
              <a:rPr lang="en-US" altLang="ko-KR" sz="2000" b="1" dirty="0">
                <a:latin typeface="+mn-ea"/>
              </a:rPr>
              <a:t>Table          </a:t>
            </a:r>
          </a:p>
          <a:p>
            <a:r>
              <a:rPr lang="en-US" altLang="ko-KR" sz="2000" b="1" dirty="0">
                <a:latin typeface="+mn-ea"/>
              </a:rPr>
              <a:t>        (</a:t>
            </a:r>
            <a:r>
              <a:rPr lang="ko-KR" altLang="en-US" sz="2000" b="1" dirty="0">
                <a:latin typeface="+mn-ea"/>
              </a:rPr>
              <a:t>계수 조정형 </a:t>
            </a:r>
            <a:r>
              <a:rPr lang="en-US" altLang="ko-KR" sz="2000" b="1" dirty="0">
                <a:latin typeface="+mn-ea"/>
              </a:rPr>
              <a:t>1</a:t>
            </a:r>
            <a:r>
              <a:rPr lang="ko-KR" altLang="en-US" sz="2000" b="1" dirty="0">
                <a:latin typeface="+mn-ea"/>
              </a:rPr>
              <a:t>회 </a:t>
            </a:r>
            <a:r>
              <a:rPr lang="en-US" altLang="ko-KR" sz="2000" b="1" dirty="0">
                <a:latin typeface="+mn-ea"/>
              </a:rPr>
              <a:t>AQL)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3A4D42C-B0E2-4EED-BF19-E5A51456E6AD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86262" y="660106"/>
            <a:ext cx="2664296" cy="26313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7878" y="3661819"/>
            <a:ext cx="5188206" cy="24993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5994" y="3796163"/>
            <a:ext cx="5184577" cy="25066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7384373" y="1628800"/>
            <a:ext cx="1436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시료문자표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979712" y="6399824"/>
            <a:ext cx="1617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</a:t>
            </a:r>
            <a:r>
              <a:rPr lang="ko-KR" altLang="en-US" sz="1000" b="1" dirty="0"/>
              <a:t>계수 보통 조정형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회</a:t>
            </a:r>
            <a:r>
              <a:rPr lang="en-US" altLang="ko-KR" sz="1000" b="1" dirty="0"/>
              <a:t>&gt;</a:t>
            </a:r>
            <a:endParaRPr lang="ko-KR" altLang="en-US" sz="1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283968" y="6399824"/>
            <a:ext cx="1872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</a:t>
            </a:r>
            <a:r>
              <a:rPr lang="ko-KR" altLang="en-US" sz="1000" b="1" dirty="0"/>
              <a:t>계수 까다로운 조정형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회</a:t>
            </a:r>
            <a:r>
              <a:rPr lang="en-US" altLang="ko-KR" sz="1000" b="1" dirty="0"/>
              <a:t>&gt;</a:t>
            </a:r>
            <a:endParaRPr lang="ko-KR" altLang="en-US" sz="1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516216" y="6393875"/>
            <a:ext cx="1775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</a:t>
            </a:r>
            <a:r>
              <a:rPr lang="ko-KR" altLang="en-US" sz="1000" b="1" dirty="0"/>
              <a:t>계수 수월한 조정형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회</a:t>
            </a:r>
            <a:r>
              <a:rPr lang="en-US" altLang="ko-KR" sz="1000" b="1" dirty="0"/>
              <a:t>&gt;</a:t>
            </a:r>
            <a:endParaRPr lang="ko-KR" altLang="en-US" sz="1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6361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4035" y="3376858"/>
            <a:ext cx="5244131" cy="2691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3582" y="430064"/>
            <a:ext cx="3983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+mn-ea"/>
              </a:rPr>
              <a:t>부록 </a:t>
            </a:r>
            <a:r>
              <a:rPr lang="ko-KR" altLang="en-US" sz="2000" b="1" dirty="0">
                <a:latin typeface="+mn-ea"/>
              </a:rPr>
              <a:t>샘플링 검사</a:t>
            </a:r>
            <a:r>
              <a:rPr lang="en-US" altLang="ko-KR" sz="2000" b="1" dirty="0">
                <a:latin typeface="+mn-ea"/>
              </a:rPr>
              <a:t>(SI) </a:t>
            </a:r>
            <a:r>
              <a:rPr lang="ko-KR" altLang="en-US" sz="2000" b="1" dirty="0">
                <a:latin typeface="+mn-ea"/>
              </a:rPr>
              <a:t>참조 </a:t>
            </a:r>
            <a:r>
              <a:rPr lang="en-US" altLang="ko-KR" sz="2000" b="1" dirty="0">
                <a:latin typeface="+mn-ea"/>
              </a:rPr>
              <a:t>Table          </a:t>
            </a:r>
          </a:p>
          <a:p>
            <a:r>
              <a:rPr lang="en-US" altLang="ko-KR" sz="2000" b="1" dirty="0">
                <a:latin typeface="+mn-ea"/>
              </a:rPr>
              <a:t>  (</a:t>
            </a:r>
            <a:r>
              <a:rPr lang="ko-KR" altLang="en-US" sz="2000" b="1" dirty="0">
                <a:latin typeface="+mn-ea"/>
              </a:rPr>
              <a:t>계량 조정형 </a:t>
            </a:r>
            <a:r>
              <a:rPr lang="ko-KR" altLang="en-US" sz="2000" b="1" dirty="0" err="1">
                <a:latin typeface="+mn-ea"/>
              </a:rPr>
              <a:t>단변량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s</a:t>
            </a:r>
            <a:r>
              <a:rPr lang="ko-KR" altLang="en-US" sz="2000" b="1" dirty="0">
                <a:latin typeface="+mn-ea"/>
              </a:rPr>
              <a:t>방법 </a:t>
            </a:r>
            <a:r>
              <a:rPr lang="en-US" altLang="ko-KR" sz="2000" b="1" dirty="0">
                <a:latin typeface="+mn-ea"/>
              </a:rPr>
              <a:t>1</a:t>
            </a:r>
            <a:r>
              <a:rPr lang="ko-KR" altLang="en-US" sz="2000" b="1" dirty="0">
                <a:latin typeface="+mn-ea"/>
              </a:rPr>
              <a:t>회</a:t>
            </a:r>
            <a:r>
              <a:rPr lang="en-US" altLang="ko-KR" sz="2000" b="1" dirty="0">
                <a:latin typeface="+mn-ea"/>
              </a:rPr>
              <a:t>)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3A4D42C-B0E2-4EED-BF19-E5A51456E6AD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384373" y="1628800"/>
            <a:ext cx="1436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시료문자표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979712" y="6399824"/>
            <a:ext cx="1617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</a:t>
            </a:r>
            <a:r>
              <a:rPr lang="ko-KR" altLang="en-US" sz="1000" b="1" dirty="0"/>
              <a:t>계량 보통 조정형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회</a:t>
            </a:r>
            <a:r>
              <a:rPr lang="en-US" altLang="ko-KR" sz="1000" b="1" dirty="0"/>
              <a:t>&gt;</a:t>
            </a:r>
            <a:endParaRPr lang="ko-KR" altLang="en-US" sz="1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283968" y="6399824"/>
            <a:ext cx="1872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</a:t>
            </a:r>
            <a:r>
              <a:rPr lang="ko-KR" altLang="en-US" sz="1000" b="1" dirty="0"/>
              <a:t>계량 까다로운 조정형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회</a:t>
            </a:r>
            <a:r>
              <a:rPr lang="en-US" altLang="ko-KR" sz="1000" b="1" dirty="0"/>
              <a:t>&gt;</a:t>
            </a:r>
            <a:endParaRPr lang="ko-KR" altLang="en-US" sz="1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516216" y="6393875"/>
            <a:ext cx="1775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</a:t>
            </a:r>
            <a:r>
              <a:rPr lang="ko-KR" altLang="en-US" sz="1000" b="1" dirty="0"/>
              <a:t>계량 수월한 조정형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회</a:t>
            </a:r>
            <a:r>
              <a:rPr lang="en-US" altLang="ko-KR" sz="1000" b="1" dirty="0"/>
              <a:t>&gt;</a:t>
            </a:r>
            <a:endParaRPr lang="ko-KR" altLang="en-US" sz="10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3159" y="619783"/>
            <a:ext cx="2813380" cy="2590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7976" y="3553782"/>
            <a:ext cx="5219588" cy="2646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0354" y="3720485"/>
            <a:ext cx="5227359" cy="2604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543751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9792" y="3410496"/>
            <a:ext cx="5688632" cy="25072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3582" y="430064"/>
            <a:ext cx="3983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+mn-ea"/>
              </a:rPr>
              <a:t>부록 </a:t>
            </a:r>
            <a:r>
              <a:rPr lang="ko-KR" altLang="en-US" sz="2000" b="1" dirty="0">
                <a:latin typeface="+mn-ea"/>
              </a:rPr>
              <a:t>샘플링 검사</a:t>
            </a:r>
            <a:r>
              <a:rPr lang="en-US" altLang="ko-KR" sz="2000" b="1" dirty="0">
                <a:latin typeface="+mn-ea"/>
              </a:rPr>
              <a:t>(SI) </a:t>
            </a:r>
            <a:r>
              <a:rPr lang="ko-KR" altLang="en-US" sz="2000" b="1" dirty="0">
                <a:latin typeface="+mn-ea"/>
              </a:rPr>
              <a:t>참조 </a:t>
            </a:r>
            <a:r>
              <a:rPr lang="en-US" altLang="ko-KR" sz="2000" b="1" dirty="0">
                <a:latin typeface="+mn-ea"/>
              </a:rPr>
              <a:t>Table          </a:t>
            </a:r>
          </a:p>
          <a:p>
            <a:r>
              <a:rPr lang="en-US" altLang="ko-KR" sz="2000" b="1" dirty="0">
                <a:latin typeface="+mn-ea"/>
              </a:rPr>
              <a:t>         (</a:t>
            </a:r>
            <a:r>
              <a:rPr lang="ko-KR" altLang="en-US" sz="2000" b="1" dirty="0">
                <a:latin typeface="+mn-ea"/>
              </a:rPr>
              <a:t>계수 조정형 </a:t>
            </a:r>
            <a:r>
              <a:rPr lang="en-US" altLang="ko-KR" sz="2000" b="1" dirty="0">
                <a:latin typeface="+mn-ea"/>
              </a:rPr>
              <a:t>2</a:t>
            </a:r>
            <a:r>
              <a:rPr lang="ko-KR" altLang="en-US" sz="2000" b="1" dirty="0">
                <a:latin typeface="+mn-ea"/>
              </a:rPr>
              <a:t>회</a:t>
            </a:r>
            <a:r>
              <a:rPr lang="en-US" altLang="ko-KR" sz="2000" b="1" dirty="0">
                <a:latin typeface="+mn-ea"/>
              </a:rPr>
              <a:t>)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3A4D42C-B0E2-4EED-BF19-E5A51456E6AD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86262" y="660106"/>
            <a:ext cx="2664296" cy="263135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84373" y="1628800"/>
            <a:ext cx="1436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시료문자표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979712" y="6399824"/>
            <a:ext cx="1617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</a:t>
            </a:r>
            <a:r>
              <a:rPr lang="ko-KR" altLang="en-US" sz="1000" b="1" dirty="0"/>
              <a:t>계수 보통 조정형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회</a:t>
            </a:r>
            <a:r>
              <a:rPr lang="en-US" altLang="ko-KR" sz="1000" b="1" dirty="0"/>
              <a:t>&gt;</a:t>
            </a:r>
            <a:endParaRPr lang="ko-KR" altLang="en-US" sz="1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283968" y="6399824"/>
            <a:ext cx="1872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</a:t>
            </a:r>
            <a:r>
              <a:rPr lang="ko-KR" altLang="en-US" sz="1000" b="1" dirty="0"/>
              <a:t>계수 까다로운 조정형</a:t>
            </a:r>
            <a:r>
              <a:rPr lang="en-US" altLang="ko-KR" sz="1000" b="1" dirty="0"/>
              <a:t> 2</a:t>
            </a:r>
            <a:r>
              <a:rPr lang="ko-KR" altLang="en-US" sz="1000" b="1" dirty="0"/>
              <a:t>회</a:t>
            </a:r>
            <a:r>
              <a:rPr lang="en-US" altLang="ko-KR" sz="1000" b="1" dirty="0"/>
              <a:t>&gt;</a:t>
            </a:r>
            <a:endParaRPr lang="ko-KR" altLang="en-US" sz="1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516216" y="6393875"/>
            <a:ext cx="1775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</a:t>
            </a:r>
            <a:r>
              <a:rPr lang="ko-KR" altLang="en-US" sz="1000" b="1" dirty="0"/>
              <a:t>계수 수월한 조정형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회</a:t>
            </a:r>
            <a:r>
              <a:rPr lang="en-US" altLang="ko-KR" sz="1000" b="1" dirty="0"/>
              <a:t>&gt;</a:t>
            </a:r>
            <a:endParaRPr lang="ko-KR" altLang="en-US" sz="1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2659" y="3618908"/>
            <a:ext cx="5760640" cy="24699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12" y="3794322"/>
            <a:ext cx="5616624" cy="2442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30948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118762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5515" y="153481"/>
            <a:ext cx="95659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4400" spc="-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43808" y="2060848"/>
            <a:ext cx="41995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4000" b="1" spc="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내용</a:t>
            </a:r>
            <a:endParaRPr lang="en-US" altLang="ko-KR" sz="4000" b="1" spc="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2699" y="400904"/>
            <a:ext cx="2952328" cy="254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한국외국어대학교 산업경영공학과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b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pPr/>
              <a:t>6</a:t>
            </a:fld>
            <a:endParaRPr lang="ko-KR" altLang="en-US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98667" y="655471"/>
            <a:ext cx="3326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</a:rPr>
              <a:t>R commander Plug-in Packages </a:t>
            </a:r>
            <a:r>
              <a:rPr lang="ko-KR" altLang="en-US" sz="1400" b="1" dirty="0">
                <a:solidFill>
                  <a:srgbClr val="002060"/>
                </a:solidFill>
              </a:rPr>
              <a:t>개발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69400" y="292494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2.1 Plug-in </a:t>
            </a:r>
            <a:r>
              <a:rPr lang="ko-KR" altLang="en-US" dirty="0"/>
              <a:t>패키지 개발 타당성</a:t>
            </a:r>
            <a:endParaRPr lang="en-US" altLang="ko-KR" dirty="0"/>
          </a:p>
          <a:p>
            <a:r>
              <a:rPr lang="en-US" altLang="ko-KR" dirty="0"/>
              <a:t>2.2 </a:t>
            </a:r>
            <a:r>
              <a:rPr lang="ko-KR" altLang="en-US" dirty="0"/>
              <a:t>개발 프로세스</a:t>
            </a:r>
            <a:endParaRPr lang="en-US" altLang="ko-KR" dirty="0"/>
          </a:p>
          <a:p>
            <a:r>
              <a:rPr lang="en-US" altLang="ko-KR" dirty="0"/>
              <a:t>2.3 R </a:t>
            </a:r>
            <a:r>
              <a:rPr lang="ko-KR" altLang="en-US" dirty="0"/>
              <a:t>패키지 현황</a:t>
            </a:r>
            <a:endParaRPr lang="en-US" altLang="ko-KR" dirty="0"/>
          </a:p>
          <a:p>
            <a:r>
              <a:rPr lang="en-US" altLang="ko-KR" dirty="0"/>
              <a:t>2.4 </a:t>
            </a:r>
            <a:r>
              <a:rPr lang="ko-KR" altLang="en-US" dirty="0"/>
              <a:t>공정능력분석</a:t>
            </a:r>
            <a:r>
              <a:rPr lang="en-US" altLang="ko-KR" dirty="0"/>
              <a:t>(PCA)</a:t>
            </a:r>
          </a:p>
          <a:p>
            <a:r>
              <a:rPr lang="en-US" altLang="ko-KR" dirty="0"/>
              <a:t>2.5 </a:t>
            </a:r>
            <a:r>
              <a:rPr lang="ko-KR" altLang="en-US" dirty="0"/>
              <a:t>측정시스템분석</a:t>
            </a:r>
            <a:r>
              <a:rPr lang="en-US" altLang="ko-KR" dirty="0"/>
              <a:t>(MSA)</a:t>
            </a:r>
          </a:p>
          <a:p>
            <a:r>
              <a:rPr lang="en-US" altLang="ko-KR" dirty="0"/>
              <a:t>2.6 </a:t>
            </a:r>
            <a:r>
              <a:rPr lang="ko-KR" altLang="en-US" dirty="0"/>
              <a:t>샘플링 검사</a:t>
            </a:r>
            <a:r>
              <a:rPr lang="en-US" altLang="ko-KR" dirty="0"/>
              <a:t>(SI)</a:t>
            </a:r>
          </a:p>
        </p:txBody>
      </p:sp>
    </p:spTree>
    <p:extLst>
      <p:ext uri="{BB962C8B-B14F-4D97-AF65-F5344CB8AC3E}">
        <p14:creationId xmlns:p14="http://schemas.microsoft.com/office/powerpoint/2010/main" val="403510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41671" y="5517232"/>
            <a:ext cx="845052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dirty="0">
              <a:solidFill>
                <a:schemeClr val="tx1"/>
              </a:solidFill>
            </a:endParaRPr>
          </a:p>
          <a:p>
            <a:r>
              <a:rPr lang="en-US" altLang="ko-KR" sz="1300" b="1" dirty="0">
                <a:solidFill>
                  <a:schemeClr val="tx1"/>
                </a:solidFill>
              </a:rPr>
              <a:t> </a:t>
            </a:r>
            <a:r>
              <a:rPr lang="ko-KR" altLang="en-US" sz="1300" b="1" dirty="0">
                <a:solidFill>
                  <a:schemeClr val="tx1"/>
                </a:solidFill>
              </a:rPr>
              <a:t>지속적인 검증을 통한 신뢰성 확보와 </a:t>
            </a:r>
            <a:r>
              <a:rPr lang="en-US" altLang="ko-KR" sz="1300" b="1" dirty="0">
                <a:solidFill>
                  <a:schemeClr val="tx1"/>
                </a:solidFill>
              </a:rPr>
              <a:t>GUI</a:t>
            </a:r>
            <a:r>
              <a:rPr lang="ko-KR" altLang="en-US" sz="1300" b="1" dirty="0">
                <a:solidFill>
                  <a:schemeClr val="tx1"/>
                </a:solidFill>
              </a:rPr>
              <a:t>를 통해 편리성을 제공하는 </a:t>
            </a:r>
            <a:r>
              <a:rPr lang="en-US" altLang="ko-KR" sz="1300" b="1" dirty="0">
                <a:solidFill>
                  <a:srgbClr val="FF0000"/>
                </a:solidFill>
              </a:rPr>
              <a:t>R commander</a:t>
            </a:r>
            <a:r>
              <a:rPr lang="ko-KR" altLang="en-US" sz="1300" b="1" dirty="0">
                <a:solidFill>
                  <a:srgbClr val="FF0000"/>
                </a:solidFill>
              </a:rPr>
              <a:t>에서 통계적 품질관리를 위한 기능들을 개발</a:t>
            </a:r>
            <a:r>
              <a:rPr lang="en-US" altLang="ko-KR" sz="1300" b="1" dirty="0">
                <a:solidFill>
                  <a:srgbClr val="FF0000"/>
                </a:solidFill>
              </a:rPr>
              <a:t>. </a:t>
            </a:r>
            <a:r>
              <a:rPr lang="ko-KR" altLang="en-US" sz="1300" b="1" dirty="0">
                <a:solidFill>
                  <a:schemeClr val="tx1"/>
                </a:solidFill>
              </a:rPr>
              <a:t>이를 위해</a:t>
            </a:r>
            <a:r>
              <a:rPr lang="en-US" altLang="ko-KR" sz="1300" b="1" dirty="0">
                <a:solidFill>
                  <a:schemeClr val="tx1"/>
                </a:solidFill>
              </a:rPr>
              <a:t>, 5</a:t>
            </a:r>
            <a:r>
              <a:rPr lang="ko-KR" altLang="en-US" sz="1300" b="1" dirty="0">
                <a:solidFill>
                  <a:schemeClr val="tx1"/>
                </a:solidFill>
              </a:rPr>
              <a:t>단계  개발 프로세스를 정의하여 본 프로젝트를 진행</a:t>
            </a:r>
            <a:r>
              <a:rPr lang="en-US" altLang="ko-KR" sz="1300" b="1" dirty="0">
                <a:solidFill>
                  <a:schemeClr val="tx1"/>
                </a:solidFill>
              </a:rPr>
              <a:t>.</a:t>
            </a:r>
            <a:endParaRPr lang="en-US" altLang="ko-KR" sz="1300" b="1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6459" y="1118916"/>
            <a:ext cx="8387301" cy="52629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b="1" dirty="0">
                <a:solidFill>
                  <a:schemeClr val="tx1"/>
                </a:solidFill>
              </a:rPr>
              <a:t> </a:t>
            </a:r>
            <a:r>
              <a:rPr lang="ko-KR" altLang="en-US" sz="1300" b="1" dirty="0">
                <a:solidFill>
                  <a:schemeClr val="tx1"/>
                </a:solidFill>
              </a:rPr>
              <a:t> </a:t>
            </a:r>
            <a:r>
              <a:rPr lang="en-US" altLang="ko-KR" sz="1300" b="1" dirty="0">
                <a:solidFill>
                  <a:schemeClr val="tx1"/>
                </a:solidFill>
              </a:rPr>
              <a:t>R</a:t>
            </a:r>
            <a:r>
              <a:rPr lang="ko-KR" altLang="en-US" sz="1300" b="1" dirty="0">
                <a:solidFill>
                  <a:schemeClr val="tx1"/>
                </a:solidFill>
              </a:rPr>
              <a:t>은 </a:t>
            </a:r>
            <a:r>
              <a:rPr lang="ko-KR" altLang="en-US" sz="1300" b="1" dirty="0" err="1">
                <a:solidFill>
                  <a:srgbClr val="FF0000"/>
                </a:solidFill>
              </a:rPr>
              <a:t>오픈소스</a:t>
            </a:r>
            <a:r>
              <a:rPr lang="ko-KR" altLang="en-US" sz="1300" b="1" dirty="0" err="1">
                <a:solidFill>
                  <a:schemeClr val="tx1"/>
                </a:solidFill>
              </a:rPr>
              <a:t>이며</a:t>
            </a:r>
            <a:r>
              <a:rPr lang="ko-KR" altLang="en-US" sz="1300" b="1" dirty="0">
                <a:solidFill>
                  <a:schemeClr val="tx1"/>
                </a:solidFill>
              </a:rPr>
              <a:t> 코딩 기반의 통계분석 도구</a:t>
            </a:r>
            <a:r>
              <a:rPr lang="en-US" altLang="ko-KR" sz="1300" b="1" dirty="0">
                <a:solidFill>
                  <a:schemeClr val="tx1"/>
                </a:solidFill>
              </a:rPr>
              <a:t>.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3581" y="436602"/>
            <a:ext cx="4465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2.1 </a:t>
            </a:r>
            <a:r>
              <a:rPr lang="en-US" altLang="ko-KR" sz="2000" b="1" dirty="0">
                <a:latin typeface="+mn-ea"/>
              </a:rPr>
              <a:t>Plug-in </a:t>
            </a:r>
            <a:r>
              <a:rPr lang="ko-KR" altLang="en-US" sz="2000" b="1" dirty="0">
                <a:latin typeface="+mn-ea"/>
              </a:rPr>
              <a:t>패키지 개발 타당성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4D42C-B0E2-4EED-BF19-E5A51456E6AD}" type="slidenum">
              <a:rPr lang="ko-KR" altLang="en-US" smtClean="0"/>
              <a:pPr/>
              <a:t>7</a:t>
            </a:fld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4860032" y="411136"/>
            <a:ext cx="4118539" cy="309452"/>
            <a:chOff x="5016145" y="536845"/>
            <a:chExt cx="3470989" cy="309452"/>
          </a:xfrm>
        </p:grpSpPr>
        <p:grpSp>
          <p:nvGrpSpPr>
            <p:cNvPr id="20" name="그룹 19"/>
            <p:cNvGrpSpPr/>
            <p:nvPr/>
          </p:nvGrpSpPr>
          <p:grpSpPr>
            <a:xfrm>
              <a:off x="5016145" y="538520"/>
              <a:ext cx="1299143" cy="307777"/>
              <a:chOff x="5296734" y="105856"/>
              <a:chExt cx="1111964" cy="307777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5296734" y="105856"/>
                <a:ext cx="11119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프로젝트 개요</a:t>
                </a:r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6251633" y="157800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/>
            <p:cNvGrpSpPr/>
            <p:nvPr/>
          </p:nvGrpSpPr>
          <p:grpSpPr>
            <a:xfrm>
              <a:off x="6066681" y="538220"/>
              <a:ext cx="1033760" cy="307777"/>
              <a:chOff x="5472588" y="100721"/>
              <a:chExt cx="884822" cy="307777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5472588" y="100721"/>
                <a:ext cx="884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1400" b="1" dirty="0">
                    <a:solidFill>
                      <a:schemeClr val="tx2"/>
                    </a:solidFill>
                    <a:latin typeface="나눔바른고딕" pitchFamily="50" charset="-127"/>
                    <a:ea typeface="나눔바른고딕" pitchFamily="50" charset="-127"/>
                  </a:rPr>
                  <a:t>프로젝트 내용</a:t>
                </a:r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>
                <a:off x="6342956" y="152965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7079875" y="537920"/>
              <a:ext cx="407283" cy="307777"/>
              <a:chOff x="5722518" y="125758"/>
              <a:chExt cx="348604" cy="307777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722518" y="125758"/>
                <a:ext cx="3367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활용</a:t>
                </a:r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6071122" y="171646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7487149" y="536845"/>
              <a:ext cx="999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A3227A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프로젝트 관리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1560" y="953208"/>
            <a:ext cx="2088232" cy="29331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기존 </a:t>
            </a:r>
            <a:r>
              <a:rPr lang="en-US" altLang="ko-KR" b="1" dirty="0"/>
              <a:t>R</a:t>
            </a:r>
            <a:r>
              <a:rPr lang="ko-KR" altLang="en-US" b="1" dirty="0"/>
              <a:t>의 환경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6423851" y="-571389"/>
            <a:ext cx="2088232" cy="36004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해결방안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404056" y="2369662"/>
            <a:ext cx="1935425" cy="49864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일관성 없는 문법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376459" y="3284984"/>
            <a:ext cx="1954852" cy="18362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>
                <a:solidFill>
                  <a:schemeClr val="tx1"/>
                </a:solidFill>
              </a:rPr>
              <a:t> 누구나 새로운 패키지를 만들 수 있기 때문에</a:t>
            </a:r>
            <a:r>
              <a:rPr lang="en-US" altLang="ko-KR" sz="1300" b="1" dirty="0">
                <a:solidFill>
                  <a:schemeClr val="tx1"/>
                </a:solidFill>
              </a:rPr>
              <a:t>, </a:t>
            </a:r>
            <a:r>
              <a:rPr lang="ko-KR" altLang="en-US" sz="1300" b="1" dirty="0">
                <a:solidFill>
                  <a:schemeClr val="tx1"/>
                </a:solidFill>
              </a:rPr>
              <a:t>새로운 패키지마다 </a:t>
            </a:r>
            <a:r>
              <a:rPr lang="ko-KR" altLang="en-US" sz="1300" b="1" dirty="0">
                <a:solidFill>
                  <a:srgbClr val="FF0000"/>
                </a:solidFill>
              </a:rPr>
              <a:t>사용하는 문법이 다양</a:t>
            </a:r>
            <a:r>
              <a:rPr lang="ko-KR" altLang="en-US" sz="1300" b="1" dirty="0">
                <a:solidFill>
                  <a:schemeClr val="tx1"/>
                </a:solidFill>
              </a:rPr>
              <a:t>함</a:t>
            </a:r>
            <a:endParaRPr lang="en-US" altLang="ko-KR" sz="1300" b="1" dirty="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3388205" y="-1179512"/>
            <a:ext cx="2537822" cy="96816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283895" y="-633278"/>
            <a:ext cx="2088232" cy="36004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사례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560036" y="2369662"/>
            <a:ext cx="1935425" cy="49864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너무 많은 명령어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716016" y="2369662"/>
            <a:ext cx="1935425" cy="49864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다양한 데이터 구조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871995" y="2369662"/>
            <a:ext cx="1935425" cy="49864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신뢰성이 부족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542153" y="3284984"/>
            <a:ext cx="1954852" cy="18362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b="1" dirty="0">
                <a:solidFill>
                  <a:schemeClr val="tx1"/>
                </a:solidFill>
              </a:rPr>
              <a:t> SPSS, Minitab, SAS </a:t>
            </a:r>
            <a:r>
              <a:rPr lang="ko-KR" altLang="en-US" sz="1300" b="1" dirty="0">
                <a:solidFill>
                  <a:schemeClr val="tx1"/>
                </a:solidFill>
              </a:rPr>
              <a:t>등 다른 통계 프로그램은 명령어 숫자가 적고 옵션을 선택해 결과물을 일괄적으로 보여주지만 </a:t>
            </a:r>
            <a:r>
              <a:rPr lang="en-US" altLang="ko-KR" sz="1300" b="1" dirty="0">
                <a:solidFill>
                  <a:srgbClr val="FF0000"/>
                </a:solidFill>
              </a:rPr>
              <a:t>R</a:t>
            </a:r>
            <a:r>
              <a:rPr lang="ko-KR" altLang="en-US" sz="1300" b="1" dirty="0">
                <a:solidFill>
                  <a:srgbClr val="FF0000"/>
                </a:solidFill>
              </a:rPr>
              <a:t>에서는 </a:t>
            </a:r>
            <a:r>
              <a:rPr lang="en-US" altLang="ko-KR" sz="1300" b="1" dirty="0">
                <a:solidFill>
                  <a:srgbClr val="FF0000"/>
                </a:solidFill>
              </a:rPr>
              <a:t>summary, plot </a:t>
            </a:r>
            <a:r>
              <a:rPr lang="ko-KR" altLang="en-US" sz="1300" b="1" dirty="0">
                <a:solidFill>
                  <a:srgbClr val="FF0000"/>
                </a:solidFill>
              </a:rPr>
              <a:t>등 함수를 각각 입력해서 출력</a:t>
            </a:r>
            <a:r>
              <a:rPr lang="ko-KR" altLang="en-US" sz="1300" b="1" dirty="0">
                <a:solidFill>
                  <a:schemeClr val="tx1"/>
                </a:solidFill>
              </a:rPr>
              <a:t>함</a:t>
            </a:r>
            <a:endParaRPr lang="en-US" altLang="ko-KR" sz="1300" b="1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698133" y="3284984"/>
            <a:ext cx="1954852" cy="18362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b="1" dirty="0">
                <a:solidFill>
                  <a:schemeClr val="tx1"/>
                </a:solidFill>
              </a:rPr>
              <a:t> R</a:t>
            </a:r>
            <a:r>
              <a:rPr lang="ko-KR" altLang="en-US" sz="1300" b="1" dirty="0">
                <a:solidFill>
                  <a:schemeClr val="tx1"/>
                </a:solidFill>
              </a:rPr>
              <a:t>의 데이터구조는 </a:t>
            </a:r>
            <a:r>
              <a:rPr lang="en-US" altLang="ko-KR" sz="1300" b="1" dirty="0">
                <a:solidFill>
                  <a:schemeClr val="tx1"/>
                </a:solidFill>
              </a:rPr>
              <a:t>vector, factor, matrix, array, data frame , list </a:t>
            </a:r>
            <a:r>
              <a:rPr lang="ko-KR" altLang="en-US" sz="1300" b="1" dirty="0">
                <a:solidFill>
                  <a:schemeClr val="tx1"/>
                </a:solidFill>
              </a:rPr>
              <a:t>등 다양한 데이터구조가 존재함</a:t>
            </a:r>
            <a:r>
              <a:rPr lang="en-US" altLang="ko-KR" sz="1300" b="1" dirty="0">
                <a:solidFill>
                  <a:schemeClr val="tx1"/>
                </a:solidFill>
              </a:rPr>
              <a:t>,</a:t>
            </a:r>
            <a:r>
              <a:rPr lang="ko-KR" altLang="en-US" sz="1300" b="1" dirty="0">
                <a:solidFill>
                  <a:schemeClr val="tx1"/>
                </a:solidFill>
              </a:rPr>
              <a:t> 함수를 적용할 때 </a:t>
            </a:r>
            <a:r>
              <a:rPr lang="ko-KR" altLang="en-US" sz="1300" b="1" dirty="0">
                <a:solidFill>
                  <a:srgbClr val="FF0000"/>
                </a:solidFill>
              </a:rPr>
              <a:t>함수에 적합한 데이터 구조</a:t>
            </a:r>
            <a:r>
              <a:rPr lang="ko-KR" altLang="en-US" sz="1300" b="1" dirty="0">
                <a:solidFill>
                  <a:schemeClr val="tx1"/>
                </a:solidFill>
              </a:rPr>
              <a:t>를 넣어야 함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844639" y="3284984"/>
            <a:ext cx="1954852" cy="18362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b="1" dirty="0">
                <a:solidFill>
                  <a:schemeClr val="tx1"/>
                </a:solidFill>
              </a:rPr>
              <a:t> </a:t>
            </a:r>
            <a:r>
              <a:rPr lang="en-US" altLang="ko-KR" sz="1300" b="1" dirty="0" err="1">
                <a:solidFill>
                  <a:schemeClr val="tx1"/>
                </a:solidFill>
              </a:rPr>
              <a:t>Cran</a:t>
            </a:r>
            <a:r>
              <a:rPr lang="ko-KR" altLang="en-US" sz="1300" b="1" dirty="0">
                <a:solidFill>
                  <a:schemeClr val="tx1"/>
                </a:solidFill>
              </a:rPr>
              <a:t>에 정식으로 등록된 패키지들도 가끔씩 </a:t>
            </a:r>
            <a:r>
              <a:rPr lang="ko-KR" altLang="en-US" sz="1300" b="1" dirty="0" err="1">
                <a:solidFill>
                  <a:srgbClr val="FF0000"/>
                </a:solidFill>
              </a:rPr>
              <a:t>출력값이</a:t>
            </a:r>
            <a:r>
              <a:rPr lang="ko-KR" altLang="en-US" sz="1300" b="1" dirty="0">
                <a:solidFill>
                  <a:srgbClr val="FF0000"/>
                </a:solidFill>
              </a:rPr>
              <a:t> 잘못된 값을 가지는 경우</a:t>
            </a:r>
            <a:r>
              <a:rPr lang="ko-KR" altLang="en-US" sz="1300" b="1" dirty="0">
                <a:solidFill>
                  <a:schemeClr val="tx1"/>
                </a:solidFill>
              </a:rPr>
              <a:t>가 있어 찾은 패키지를 신뢰하는데 어려움이 존재함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29443" y="1937614"/>
            <a:ext cx="2088232" cy="29331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문 제 점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11560" y="5373216"/>
            <a:ext cx="2088232" cy="29331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해결 방안</a:t>
            </a:r>
          </a:p>
        </p:txBody>
      </p:sp>
    </p:spTree>
    <p:extLst>
      <p:ext uri="{BB962C8B-B14F-4D97-AF65-F5344CB8AC3E}">
        <p14:creationId xmlns:p14="http://schemas.microsoft.com/office/powerpoint/2010/main" val="41761991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3581" y="436602"/>
            <a:ext cx="4465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2.2</a:t>
            </a:r>
            <a:r>
              <a:rPr lang="en-US" altLang="ko-KR" sz="2000" b="1" dirty="0"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개발 프로세스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4D42C-B0E2-4EED-BF19-E5A51456E6AD}" type="slidenum">
              <a:rPr lang="ko-KR" altLang="en-US" smtClean="0"/>
              <a:pPr/>
              <a:t>8</a:t>
            </a:fld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4860032" y="411136"/>
            <a:ext cx="4118539" cy="309452"/>
            <a:chOff x="5016145" y="536845"/>
            <a:chExt cx="3470989" cy="309452"/>
          </a:xfrm>
        </p:grpSpPr>
        <p:grpSp>
          <p:nvGrpSpPr>
            <p:cNvPr id="20" name="그룹 19"/>
            <p:cNvGrpSpPr/>
            <p:nvPr/>
          </p:nvGrpSpPr>
          <p:grpSpPr>
            <a:xfrm>
              <a:off x="5016145" y="538520"/>
              <a:ext cx="1299143" cy="307777"/>
              <a:chOff x="5296734" y="105856"/>
              <a:chExt cx="1111964" cy="307777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5296734" y="105856"/>
                <a:ext cx="11119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프로젝트 개요</a:t>
                </a:r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6251633" y="157800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/>
            <p:cNvGrpSpPr/>
            <p:nvPr/>
          </p:nvGrpSpPr>
          <p:grpSpPr>
            <a:xfrm>
              <a:off x="6066681" y="538220"/>
              <a:ext cx="1033760" cy="307777"/>
              <a:chOff x="5472588" y="100721"/>
              <a:chExt cx="884822" cy="307777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5472588" y="100721"/>
                <a:ext cx="884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1400" b="1" dirty="0">
                    <a:solidFill>
                      <a:schemeClr val="tx2"/>
                    </a:solidFill>
                    <a:latin typeface="나눔바른고딕" pitchFamily="50" charset="-127"/>
                    <a:ea typeface="나눔바른고딕" pitchFamily="50" charset="-127"/>
                  </a:rPr>
                  <a:t>프로젝트 내용</a:t>
                </a:r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>
                <a:off x="6342956" y="152965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7079875" y="537920"/>
              <a:ext cx="407283" cy="307777"/>
              <a:chOff x="5722518" y="125758"/>
              <a:chExt cx="348604" cy="307777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722518" y="125758"/>
                <a:ext cx="3367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활용</a:t>
                </a:r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6071122" y="171646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7487149" y="536845"/>
              <a:ext cx="999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A3227A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프로젝트 관리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829322"/>
              </p:ext>
            </p:extLst>
          </p:nvPr>
        </p:nvGraphicFramePr>
        <p:xfrm>
          <a:off x="450242" y="1197312"/>
          <a:ext cx="8280000" cy="50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251">
                  <a:extLst>
                    <a:ext uri="{9D8B030D-6E8A-4147-A177-3AD203B41FA5}">
                      <a16:colId xmlns:a16="http://schemas.microsoft.com/office/drawing/2014/main" val="1163415124"/>
                    </a:ext>
                  </a:extLst>
                </a:gridCol>
                <a:gridCol w="6256749">
                  <a:extLst>
                    <a:ext uri="{9D8B030D-6E8A-4147-A177-3AD203B41FA5}">
                      <a16:colId xmlns:a16="http://schemas.microsoft.com/office/drawing/2014/main" val="676664921"/>
                    </a:ext>
                  </a:extLst>
                </a:gridCol>
              </a:tblGrid>
              <a:tr h="403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 Process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 x 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steps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331472"/>
                  </a:ext>
                </a:extLst>
              </a:tr>
              <a:tr h="4636643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94487"/>
                  </a:ext>
                </a:extLst>
              </a:tr>
            </a:tbl>
          </a:graphicData>
        </a:graphic>
      </p:graphicFrame>
      <p:grpSp>
        <p:nvGrpSpPr>
          <p:cNvPr id="61" name="그룹 60"/>
          <p:cNvGrpSpPr/>
          <p:nvPr/>
        </p:nvGrpSpPr>
        <p:grpSpPr>
          <a:xfrm>
            <a:off x="2605750" y="1668866"/>
            <a:ext cx="5906333" cy="252526"/>
            <a:chOff x="2605750" y="1668866"/>
            <a:chExt cx="5906333" cy="252526"/>
          </a:xfrm>
        </p:grpSpPr>
        <p:sp>
          <p:nvSpPr>
            <p:cNvPr id="62" name="화살표: 오각형 19"/>
            <p:cNvSpPr/>
            <p:nvPr/>
          </p:nvSpPr>
          <p:spPr>
            <a:xfrm>
              <a:off x="2605750" y="1668866"/>
              <a:ext cx="1980000" cy="252000"/>
            </a:xfrm>
            <a:prstGeom prst="homePlat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spc="-150" dirty="0">
                  <a:solidFill>
                    <a:schemeClr val="tx1"/>
                  </a:solidFill>
                </a:rPr>
                <a:t>Step1. </a:t>
              </a:r>
              <a:r>
                <a:rPr lang="ko-KR" altLang="en-US" sz="1300" b="1" spc="-150" dirty="0">
                  <a:solidFill>
                    <a:schemeClr val="tx1"/>
                  </a:solidFill>
                </a:rPr>
                <a:t>관련 패키지</a:t>
              </a:r>
              <a:r>
                <a:rPr lang="en-US" altLang="ko-KR" sz="1300" b="1" spc="-150" dirty="0">
                  <a:solidFill>
                    <a:schemeClr val="tx1"/>
                  </a:solidFill>
                </a:rPr>
                <a:t> </a:t>
              </a:r>
              <a:r>
                <a:rPr lang="ko-KR" altLang="en-US" sz="1300" b="1" spc="-150" dirty="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63" name="화살표: 갈매기형 수장 20"/>
            <p:cNvSpPr/>
            <p:nvPr/>
          </p:nvSpPr>
          <p:spPr>
            <a:xfrm>
              <a:off x="4575071" y="1669392"/>
              <a:ext cx="1980000" cy="252000"/>
            </a:xfrm>
            <a:prstGeom prst="chevr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spc="-150" dirty="0">
                  <a:solidFill>
                    <a:schemeClr val="tx1"/>
                  </a:solidFill>
                </a:rPr>
                <a:t>Step2. </a:t>
              </a:r>
              <a:r>
                <a:rPr lang="ko-KR" altLang="en-US" sz="1300" b="1" spc="-150" dirty="0">
                  <a:solidFill>
                    <a:schemeClr val="tx1"/>
                  </a:solidFill>
                </a:rPr>
                <a:t>패키지 설치</a:t>
              </a:r>
              <a:r>
                <a:rPr lang="en-US" altLang="ko-KR" sz="1300" b="1" spc="-150" dirty="0">
                  <a:solidFill>
                    <a:schemeClr val="tx1"/>
                  </a:solidFill>
                </a:rPr>
                <a:t> </a:t>
              </a:r>
              <a:endParaRPr lang="ko-KR" altLang="en-US" sz="1300" b="1" spc="-150" dirty="0">
                <a:solidFill>
                  <a:schemeClr val="tx1"/>
                </a:solidFill>
              </a:endParaRPr>
            </a:p>
          </p:txBody>
        </p:sp>
        <p:sp>
          <p:nvSpPr>
            <p:cNvPr id="64" name="화살표: 갈매기형 수장 21"/>
            <p:cNvSpPr/>
            <p:nvPr/>
          </p:nvSpPr>
          <p:spPr>
            <a:xfrm>
              <a:off x="6532083" y="1669392"/>
              <a:ext cx="1980000" cy="252000"/>
            </a:xfrm>
            <a:prstGeom prst="chevr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spc="-150" dirty="0">
                  <a:solidFill>
                    <a:schemeClr val="tx1"/>
                  </a:solidFill>
                </a:rPr>
                <a:t>Step3. </a:t>
              </a:r>
              <a:r>
                <a:rPr lang="ko-KR" altLang="en-US" sz="1300" b="1" spc="-150" dirty="0">
                  <a:solidFill>
                    <a:schemeClr val="tx1"/>
                  </a:solidFill>
                </a:rPr>
                <a:t>패키지 확인</a:t>
              </a:r>
              <a:endParaRPr lang="ko-KR" altLang="en-US" sz="1300" dirty="0">
                <a:solidFill>
                  <a:schemeClr val="tx1"/>
                </a:solidFill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808154" y="1927345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1. </a:t>
            </a:r>
            <a:r>
              <a:rPr lang="ko-KR" altLang="en-US" sz="1000" b="1" dirty="0"/>
              <a:t>관련 </a:t>
            </a:r>
            <a:r>
              <a:rPr lang="en-US" altLang="ko-KR" sz="1000" b="1" dirty="0"/>
              <a:t>Key-word </a:t>
            </a:r>
            <a:r>
              <a:rPr lang="ko-KR" altLang="en-US" sz="1000" b="1" dirty="0"/>
              <a:t>검색</a:t>
            </a:r>
            <a:endParaRPr lang="en-US" altLang="ko-KR" sz="1000" b="1" dirty="0"/>
          </a:p>
          <a:p>
            <a:r>
              <a:rPr lang="en-US" altLang="ko-KR" sz="1000" b="1" dirty="0"/>
              <a:t>2. </a:t>
            </a:r>
            <a:r>
              <a:rPr lang="ko-KR" altLang="en-US" sz="1000" b="1" dirty="0"/>
              <a:t>카테고리별 검색</a:t>
            </a:r>
            <a:endParaRPr lang="en-US" altLang="ko-KR" sz="1000" b="1" dirty="0"/>
          </a:p>
          <a:p>
            <a:r>
              <a:rPr lang="en-US" altLang="ko-KR" sz="1000" b="1" dirty="0"/>
              <a:t>         (</a:t>
            </a:r>
            <a:r>
              <a:rPr lang="en-US" altLang="ko-KR" sz="1000" b="1" dirty="0" err="1"/>
              <a:t>Cran</a:t>
            </a:r>
            <a:r>
              <a:rPr lang="en-US" altLang="ko-KR" sz="1000" b="1" dirty="0"/>
              <a:t>-r)</a:t>
            </a:r>
            <a:endParaRPr lang="ko-KR" altLang="en-US" sz="1000" dirty="0"/>
          </a:p>
        </p:txBody>
      </p:sp>
      <p:grpSp>
        <p:nvGrpSpPr>
          <p:cNvPr id="66" name="그룹 65"/>
          <p:cNvGrpSpPr/>
          <p:nvPr/>
        </p:nvGrpSpPr>
        <p:grpSpPr>
          <a:xfrm>
            <a:off x="2610242" y="2577121"/>
            <a:ext cx="5898545" cy="252000"/>
            <a:chOff x="2613538" y="1669392"/>
            <a:chExt cx="5898545" cy="252000"/>
          </a:xfrm>
        </p:grpSpPr>
        <p:sp>
          <p:nvSpPr>
            <p:cNvPr id="67" name="화살표: 오각형 25"/>
            <p:cNvSpPr/>
            <p:nvPr/>
          </p:nvSpPr>
          <p:spPr>
            <a:xfrm>
              <a:off x="2613538" y="1669392"/>
              <a:ext cx="1980000" cy="252000"/>
            </a:xfrm>
            <a:prstGeom prst="homePlat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spc="-150" dirty="0">
                  <a:solidFill>
                    <a:schemeClr val="tx1"/>
                  </a:solidFill>
                </a:rPr>
                <a:t>Step4. function </a:t>
              </a:r>
              <a:r>
                <a:rPr lang="ko-KR" altLang="en-US" sz="1300" b="1" spc="-150" dirty="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68" name="화살표: 갈매기형 수장 26"/>
            <p:cNvSpPr/>
            <p:nvPr/>
          </p:nvSpPr>
          <p:spPr>
            <a:xfrm>
              <a:off x="4575071" y="1669392"/>
              <a:ext cx="1980000" cy="252000"/>
            </a:xfrm>
            <a:prstGeom prst="chevr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spc="-150" dirty="0">
                  <a:solidFill>
                    <a:schemeClr val="tx1"/>
                  </a:solidFill>
                </a:rPr>
                <a:t>Step5. </a:t>
              </a:r>
              <a:r>
                <a:rPr lang="ko-KR" altLang="en-US" sz="1300" b="1" spc="-150" dirty="0">
                  <a:solidFill>
                    <a:schemeClr val="tx1"/>
                  </a:solidFill>
                </a:rPr>
                <a:t>내부 </a:t>
              </a:r>
              <a:r>
                <a:rPr lang="en-US" altLang="ko-KR" sz="1300" b="1" spc="-150" dirty="0">
                  <a:solidFill>
                    <a:schemeClr val="tx1"/>
                  </a:solidFill>
                </a:rPr>
                <a:t>code</a:t>
              </a:r>
              <a:r>
                <a:rPr lang="ko-KR" altLang="en-US" sz="1300" b="1" spc="-150" dirty="0">
                  <a:solidFill>
                    <a:schemeClr val="tx1"/>
                  </a:solidFill>
                </a:rPr>
                <a:t> 조사</a:t>
              </a:r>
            </a:p>
          </p:txBody>
        </p:sp>
        <p:sp>
          <p:nvSpPr>
            <p:cNvPr id="69" name="화살표: 갈매기형 수장 27"/>
            <p:cNvSpPr/>
            <p:nvPr/>
          </p:nvSpPr>
          <p:spPr>
            <a:xfrm>
              <a:off x="6532083" y="1669392"/>
              <a:ext cx="1980000" cy="252000"/>
            </a:xfrm>
            <a:prstGeom prst="chevr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spc="-150" dirty="0">
                  <a:solidFill>
                    <a:schemeClr val="tx1"/>
                  </a:solidFill>
                </a:rPr>
                <a:t>Step6. function </a:t>
              </a:r>
              <a:r>
                <a:rPr lang="ko-KR" altLang="en-US" sz="1300" b="1" spc="-150" dirty="0">
                  <a:solidFill>
                    <a:schemeClr val="tx1"/>
                  </a:solidFill>
                </a:rPr>
                <a:t>검증</a:t>
              </a:r>
              <a:endParaRPr lang="ko-KR" altLang="en-US" sz="13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2610242" y="3489942"/>
            <a:ext cx="5898545" cy="252000"/>
            <a:chOff x="2613538" y="1669392"/>
            <a:chExt cx="5898545" cy="252000"/>
          </a:xfrm>
        </p:grpSpPr>
        <p:sp>
          <p:nvSpPr>
            <p:cNvPr id="71" name="화살표: 오각형 29"/>
            <p:cNvSpPr/>
            <p:nvPr/>
          </p:nvSpPr>
          <p:spPr>
            <a:xfrm>
              <a:off x="2613538" y="1669392"/>
              <a:ext cx="1980000" cy="252000"/>
            </a:xfrm>
            <a:prstGeom prst="homePlat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spc="-150" dirty="0">
                  <a:solidFill>
                    <a:schemeClr val="tx1"/>
                  </a:solidFill>
                </a:rPr>
                <a:t>Step7.  </a:t>
              </a:r>
              <a:r>
                <a:rPr lang="ko-KR" altLang="en-US" sz="1300" b="1" spc="-150" dirty="0">
                  <a:solidFill>
                    <a:schemeClr val="tx1"/>
                  </a:solidFill>
                </a:rPr>
                <a:t>패키지 정리</a:t>
              </a:r>
            </a:p>
          </p:txBody>
        </p:sp>
        <p:sp>
          <p:nvSpPr>
            <p:cNvPr id="72" name="화살표: 갈매기형 수장 30"/>
            <p:cNvSpPr/>
            <p:nvPr/>
          </p:nvSpPr>
          <p:spPr>
            <a:xfrm>
              <a:off x="4575071" y="1669392"/>
              <a:ext cx="1980000" cy="252000"/>
            </a:xfrm>
            <a:prstGeom prst="chevr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spc="-150" dirty="0">
                  <a:solidFill>
                    <a:schemeClr val="tx1"/>
                  </a:solidFill>
                </a:rPr>
                <a:t>Step8.  </a:t>
              </a:r>
              <a:r>
                <a:rPr lang="ko-KR" altLang="en-US" sz="1200" b="1" spc="-150" dirty="0">
                  <a:solidFill>
                    <a:schemeClr val="tx1"/>
                  </a:solidFill>
                </a:rPr>
                <a:t>함수</a:t>
              </a:r>
              <a:r>
                <a:rPr lang="en-US" altLang="ko-KR" sz="1200" b="1" spc="-15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b="1" spc="-150" dirty="0">
                  <a:solidFill>
                    <a:schemeClr val="tx1"/>
                  </a:solidFill>
                </a:rPr>
                <a:t>패키지구축</a:t>
              </a:r>
            </a:p>
          </p:txBody>
        </p:sp>
        <p:sp>
          <p:nvSpPr>
            <p:cNvPr id="73" name="화살표: 갈매기형 수장 31"/>
            <p:cNvSpPr/>
            <p:nvPr/>
          </p:nvSpPr>
          <p:spPr>
            <a:xfrm>
              <a:off x="6532083" y="1669392"/>
              <a:ext cx="1980000" cy="252000"/>
            </a:xfrm>
            <a:prstGeom prst="chevr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spc="-150" dirty="0">
                  <a:solidFill>
                    <a:schemeClr val="tx1"/>
                  </a:solidFill>
                </a:rPr>
                <a:t>Step9.  </a:t>
              </a:r>
              <a:r>
                <a:rPr lang="ko-KR" altLang="en-US" sz="1200" b="1" spc="-150" dirty="0">
                  <a:solidFill>
                    <a:schemeClr val="tx1"/>
                  </a:solidFill>
                </a:rPr>
                <a:t>함수 패키지 검증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4803243" y="1916300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1. </a:t>
            </a:r>
            <a:r>
              <a:rPr lang="en-US" altLang="ko-KR" sz="1000" b="1" dirty="0" err="1"/>
              <a:t>install.packages</a:t>
            </a:r>
            <a:r>
              <a:rPr lang="en-US" altLang="ko-KR" sz="1000" b="1" dirty="0"/>
              <a:t>(“ ”) </a:t>
            </a:r>
          </a:p>
          <a:p>
            <a:r>
              <a:rPr lang="en-US" altLang="ko-KR" sz="1000" b="1" dirty="0"/>
              <a:t>2. library(“ ”)</a:t>
            </a:r>
          </a:p>
          <a:p>
            <a:r>
              <a:rPr lang="en-US" altLang="ko-KR" sz="1000" b="1" dirty="0"/>
              <a:t>3. ??</a:t>
            </a:r>
            <a:r>
              <a:rPr lang="en-US" altLang="ko-KR" sz="1000" b="1" dirty="0" err="1"/>
              <a:t>PackageName</a:t>
            </a:r>
            <a:endParaRPr lang="en-US" altLang="ko-KR" sz="10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6835542" y="1927345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1. Description </a:t>
            </a:r>
            <a:r>
              <a:rPr lang="ko-KR" altLang="en-US" sz="1000" b="1" dirty="0"/>
              <a:t>확인</a:t>
            </a:r>
            <a:endParaRPr lang="en-US" altLang="ko-KR" sz="10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2808154" y="2808687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1. function() </a:t>
            </a:r>
            <a:r>
              <a:rPr lang="ko-KR" altLang="en-US" sz="1000" b="1" dirty="0"/>
              <a:t>검색</a:t>
            </a:r>
            <a:endParaRPr lang="en-US" altLang="ko-KR" sz="1000" b="1" dirty="0"/>
          </a:p>
          <a:p>
            <a:r>
              <a:rPr lang="en-US" altLang="ko-KR" sz="1000" b="1" dirty="0"/>
              <a:t>2. function() </a:t>
            </a:r>
            <a:r>
              <a:rPr lang="ko-KR" altLang="en-US" sz="1000" b="1" dirty="0"/>
              <a:t>기능조사</a:t>
            </a:r>
            <a:endParaRPr lang="en-US" altLang="ko-KR" sz="10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4805667" y="2820985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1. ??function </a:t>
            </a:r>
          </a:p>
          <a:p>
            <a:r>
              <a:rPr lang="en-US" altLang="ko-KR" sz="1000" b="1" dirty="0"/>
              <a:t>2. </a:t>
            </a:r>
            <a:r>
              <a:rPr lang="ko-KR" altLang="en-US" sz="1000" b="1" dirty="0"/>
              <a:t>내부 알고리즘 확인</a:t>
            </a:r>
            <a:endParaRPr lang="en-US" altLang="ko-KR" sz="10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6860954" y="2808687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1. example() </a:t>
            </a:r>
            <a:r>
              <a:rPr lang="ko-KR" altLang="en-US" sz="1000" b="1" dirty="0"/>
              <a:t>확인</a:t>
            </a:r>
            <a:endParaRPr lang="en-US" altLang="ko-KR" sz="1000" b="1" dirty="0"/>
          </a:p>
          <a:p>
            <a:r>
              <a:rPr lang="en-US" altLang="ko-KR" sz="1000" b="1" dirty="0"/>
              <a:t>2. </a:t>
            </a:r>
            <a:r>
              <a:rPr lang="ko-KR" altLang="en-US" sz="1000" b="1" dirty="0"/>
              <a:t>결과값 검증</a:t>
            </a:r>
            <a:endParaRPr lang="en-US" altLang="ko-KR" sz="1000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2841322" y="3749864"/>
            <a:ext cx="1658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b="1" dirty="0"/>
              <a:t>최종 사용할 패키지 및 함수 선택</a:t>
            </a:r>
            <a:endParaRPr lang="en-US" altLang="ko-KR" sz="10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4854748" y="3749864"/>
            <a:ext cx="171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b="1" dirty="0"/>
              <a:t>필요한 </a:t>
            </a:r>
            <a:r>
              <a:rPr lang="en-US" altLang="ko-KR" sz="1000" b="1" dirty="0"/>
              <a:t>function </a:t>
            </a:r>
            <a:r>
              <a:rPr lang="ko-KR" altLang="en-US" sz="1000" b="1" dirty="0"/>
              <a:t>구축</a:t>
            </a:r>
            <a:endParaRPr lang="en-US" altLang="ko-KR" sz="1000" b="1" dirty="0"/>
          </a:p>
          <a:p>
            <a:r>
              <a:rPr lang="en-US" altLang="ko-KR" sz="1000" b="1" dirty="0"/>
              <a:t>2.</a:t>
            </a:r>
            <a:r>
              <a:rPr lang="ko-KR" altLang="en-US" sz="1000" b="1" dirty="0"/>
              <a:t>   함수 패키지 구축</a:t>
            </a:r>
            <a:endParaRPr lang="en-US" altLang="ko-KR" sz="10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6860954" y="3753157"/>
            <a:ext cx="171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b="1" dirty="0"/>
              <a:t>기존 존재하는</a:t>
            </a:r>
            <a:br>
              <a:rPr lang="en-US" altLang="ko-KR" sz="1000" b="1" dirty="0"/>
            </a:br>
            <a:r>
              <a:rPr lang="ko-KR" altLang="en-US" sz="1000" b="1" dirty="0"/>
              <a:t>예제로 결과값 검증</a:t>
            </a:r>
            <a:endParaRPr lang="en-US" altLang="ko-KR" sz="1000" b="1" dirty="0"/>
          </a:p>
        </p:txBody>
      </p:sp>
      <p:grpSp>
        <p:nvGrpSpPr>
          <p:cNvPr id="82" name="그룹 81"/>
          <p:cNvGrpSpPr/>
          <p:nvPr/>
        </p:nvGrpSpPr>
        <p:grpSpPr>
          <a:xfrm>
            <a:off x="2612502" y="4380300"/>
            <a:ext cx="5898545" cy="252000"/>
            <a:chOff x="2613538" y="1669392"/>
            <a:chExt cx="5898545" cy="252000"/>
          </a:xfrm>
        </p:grpSpPr>
        <p:sp>
          <p:nvSpPr>
            <p:cNvPr id="83" name="화살표: 오각형 42"/>
            <p:cNvSpPr/>
            <p:nvPr/>
          </p:nvSpPr>
          <p:spPr>
            <a:xfrm>
              <a:off x="2613538" y="1669392"/>
              <a:ext cx="1980000" cy="252000"/>
            </a:xfrm>
            <a:prstGeom prst="homePlat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spc="-150" dirty="0">
                  <a:solidFill>
                    <a:schemeClr val="tx1"/>
                  </a:solidFill>
                </a:rPr>
                <a:t>Step10. plug-in UI </a:t>
              </a:r>
              <a:r>
                <a:rPr lang="ko-KR" altLang="en-US" sz="1200" b="1" spc="-150" dirty="0">
                  <a:solidFill>
                    <a:schemeClr val="tx1"/>
                  </a:solidFill>
                </a:rPr>
                <a:t>설계</a:t>
              </a:r>
              <a:r>
                <a:rPr lang="en-US" altLang="ko-KR" sz="1300" b="1" spc="-150" dirty="0">
                  <a:solidFill>
                    <a:schemeClr val="tx1"/>
                  </a:solidFill>
                </a:rPr>
                <a:t> </a:t>
              </a:r>
              <a:endParaRPr lang="ko-KR" altLang="en-US" sz="1300" b="1" spc="-150" dirty="0">
                <a:solidFill>
                  <a:schemeClr val="tx1"/>
                </a:solidFill>
              </a:endParaRPr>
            </a:p>
          </p:txBody>
        </p:sp>
        <p:sp>
          <p:nvSpPr>
            <p:cNvPr id="84" name="화살표: 갈매기형 수장 43"/>
            <p:cNvSpPr/>
            <p:nvPr/>
          </p:nvSpPr>
          <p:spPr>
            <a:xfrm>
              <a:off x="4575071" y="1669392"/>
              <a:ext cx="1980000" cy="252000"/>
            </a:xfrm>
            <a:prstGeom prst="chevr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spc="-150" dirty="0">
                  <a:solidFill>
                    <a:schemeClr val="tx1"/>
                  </a:solidFill>
                </a:rPr>
                <a:t>Step11.  plug-in UI </a:t>
              </a:r>
              <a:r>
                <a:rPr lang="ko-KR" altLang="en-US" sz="1200" b="1" spc="-150" dirty="0">
                  <a:solidFill>
                    <a:schemeClr val="tx1"/>
                  </a:solidFill>
                </a:rPr>
                <a:t>구현</a:t>
              </a:r>
            </a:p>
          </p:txBody>
        </p:sp>
        <p:sp>
          <p:nvSpPr>
            <p:cNvPr id="85" name="화살표: 갈매기형 수장 44"/>
            <p:cNvSpPr/>
            <p:nvPr/>
          </p:nvSpPr>
          <p:spPr>
            <a:xfrm>
              <a:off x="6532083" y="1669392"/>
              <a:ext cx="1980000" cy="252000"/>
            </a:xfrm>
            <a:prstGeom prst="chevr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50" b="1" spc="-150" dirty="0">
                  <a:solidFill>
                    <a:schemeClr val="tx1"/>
                  </a:solidFill>
                </a:rPr>
                <a:t>Step12. </a:t>
              </a:r>
              <a:r>
                <a:rPr lang="ko-KR" altLang="en-US" sz="1150" b="1" spc="-150" dirty="0">
                  <a:solidFill>
                    <a:schemeClr val="tx1"/>
                  </a:solidFill>
                </a:rPr>
                <a:t> 함수 </a:t>
              </a:r>
              <a:r>
                <a:rPr lang="en-US" altLang="ko-KR" sz="1150" b="1" spc="-150" dirty="0">
                  <a:solidFill>
                    <a:schemeClr val="tx1"/>
                  </a:solidFill>
                </a:rPr>
                <a:t>– plug-in </a:t>
              </a:r>
              <a:r>
                <a:rPr lang="ko-KR" altLang="en-US" sz="1150" b="1" spc="-150" dirty="0">
                  <a:solidFill>
                    <a:schemeClr val="tx1"/>
                  </a:solidFill>
                </a:rPr>
                <a:t>연결</a:t>
              </a:r>
              <a:endParaRPr lang="ko-KR" altLang="en-US" sz="11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2643798" y="5299532"/>
            <a:ext cx="5898545" cy="252000"/>
            <a:chOff x="2613538" y="1669392"/>
            <a:chExt cx="5898545" cy="252000"/>
          </a:xfrm>
        </p:grpSpPr>
        <p:sp>
          <p:nvSpPr>
            <p:cNvPr id="87" name="화살표: 오각형 46"/>
            <p:cNvSpPr/>
            <p:nvPr/>
          </p:nvSpPr>
          <p:spPr>
            <a:xfrm>
              <a:off x="2613538" y="1669392"/>
              <a:ext cx="1980000" cy="252000"/>
            </a:xfrm>
            <a:prstGeom prst="homePlat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spc="-150" dirty="0">
                  <a:solidFill>
                    <a:schemeClr val="tx1"/>
                  </a:solidFill>
                </a:rPr>
                <a:t>Step13. plug-in</a:t>
              </a:r>
              <a:r>
                <a:rPr lang="ko-KR" altLang="en-US" sz="1200" b="1" spc="-150" dirty="0">
                  <a:solidFill>
                    <a:schemeClr val="tx1"/>
                  </a:solidFill>
                </a:rPr>
                <a:t>패키지 구축</a:t>
              </a:r>
            </a:p>
          </p:txBody>
        </p:sp>
        <p:sp>
          <p:nvSpPr>
            <p:cNvPr id="88" name="화살표: 갈매기형 수장 47"/>
            <p:cNvSpPr/>
            <p:nvPr/>
          </p:nvSpPr>
          <p:spPr>
            <a:xfrm>
              <a:off x="4575071" y="1669392"/>
              <a:ext cx="1980000" cy="252000"/>
            </a:xfrm>
            <a:prstGeom prst="chevr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50" b="1" spc="-150" dirty="0">
                  <a:solidFill>
                    <a:schemeClr val="tx1"/>
                  </a:solidFill>
                </a:rPr>
                <a:t>Step14.  plug-in</a:t>
              </a:r>
              <a:r>
                <a:rPr lang="ko-KR" altLang="en-US" sz="1000" b="1" spc="-150" dirty="0">
                  <a:solidFill>
                    <a:schemeClr val="tx1"/>
                  </a:solidFill>
                </a:rPr>
                <a:t>패키지  디버깅</a:t>
              </a:r>
            </a:p>
          </p:txBody>
        </p:sp>
        <p:sp>
          <p:nvSpPr>
            <p:cNvPr id="89" name="화살표: 갈매기형 수장 48"/>
            <p:cNvSpPr/>
            <p:nvPr/>
          </p:nvSpPr>
          <p:spPr>
            <a:xfrm>
              <a:off x="6532083" y="1669392"/>
              <a:ext cx="1980000" cy="252000"/>
            </a:xfrm>
            <a:prstGeom prst="chevr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spc="-150" dirty="0">
                  <a:solidFill>
                    <a:schemeClr val="tx1"/>
                  </a:solidFill>
                </a:rPr>
                <a:t>Step15. </a:t>
              </a:r>
              <a:r>
                <a:rPr lang="ko-KR" altLang="en-US" sz="1200" b="1" spc="-15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spc="-150" dirty="0">
                  <a:solidFill>
                    <a:schemeClr val="tx1"/>
                  </a:solidFill>
                </a:rPr>
                <a:t>plug-in</a:t>
              </a:r>
              <a:r>
                <a:rPr lang="ko-KR" altLang="en-US" sz="1200" b="1" spc="-150" dirty="0">
                  <a:solidFill>
                    <a:schemeClr val="tx1"/>
                  </a:solidFill>
                </a:rPr>
                <a:t>패키지검증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2841322" y="4672611"/>
            <a:ext cx="1658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b="1" dirty="0"/>
              <a:t>이용할 함수의 변수 설정과 맞게 </a:t>
            </a:r>
            <a:r>
              <a:rPr lang="en-US" altLang="ko-KR" sz="1000" b="1" dirty="0"/>
              <a:t>plug-in UI </a:t>
            </a:r>
            <a:r>
              <a:rPr lang="ko-KR" altLang="en-US" sz="1000" b="1" dirty="0"/>
              <a:t>설계</a:t>
            </a:r>
            <a:endParaRPr lang="en-US" altLang="ko-KR" sz="1000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4854748" y="4672611"/>
            <a:ext cx="171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b="1" dirty="0"/>
              <a:t>변수에 맞는 </a:t>
            </a:r>
            <a:r>
              <a:rPr lang="en-US" altLang="ko-KR" sz="1000" b="1" dirty="0"/>
              <a:t>UI </a:t>
            </a:r>
            <a:r>
              <a:rPr lang="ko-KR" altLang="en-US" sz="1000" b="1" dirty="0"/>
              <a:t>기능 및 위치 추가∙조정</a:t>
            </a:r>
            <a:endParaRPr lang="en-US" altLang="ko-KR" sz="10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6860954" y="4675904"/>
            <a:ext cx="171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b="1" dirty="0"/>
              <a:t>함수 패키지의 함수와 </a:t>
            </a:r>
            <a:r>
              <a:rPr lang="en-US" altLang="ko-KR" sz="1000" b="1" dirty="0"/>
              <a:t>plug-in UI </a:t>
            </a:r>
            <a:r>
              <a:rPr lang="ko-KR" altLang="en-US" sz="1000" b="1" dirty="0"/>
              <a:t>연결</a:t>
            </a:r>
            <a:endParaRPr lang="en-US" altLang="ko-KR" sz="1000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4854747" y="5609452"/>
            <a:ext cx="1730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b="1" dirty="0"/>
              <a:t>Plug-in </a:t>
            </a:r>
            <a:r>
              <a:rPr lang="ko-KR" altLang="en-US" sz="1000" b="1" dirty="0"/>
              <a:t>패키지 디버깅</a:t>
            </a:r>
            <a:endParaRPr lang="en-US" altLang="ko-KR" sz="10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2841322" y="5580424"/>
            <a:ext cx="1713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b="1" dirty="0"/>
              <a:t>plug-in </a:t>
            </a:r>
            <a:r>
              <a:rPr lang="ko-KR" altLang="en-US" sz="1000" b="1" dirty="0"/>
              <a:t>패키지 구축</a:t>
            </a:r>
            <a:endParaRPr lang="en-US" altLang="ko-KR" sz="10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6827024" y="5582935"/>
            <a:ext cx="184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b="1" dirty="0"/>
              <a:t>앞선 함수 패키지와</a:t>
            </a:r>
            <a:br>
              <a:rPr lang="en-US" altLang="ko-KR" sz="1000" b="1" dirty="0"/>
            </a:br>
            <a:r>
              <a:rPr lang="ko-KR" altLang="en-US" sz="1000" b="1" dirty="0"/>
              <a:t>동일한 결과값 출력 검증</a:t>
            </a:r>
            <a:endParaRPr lang="en-US" altLang="ko-KR" sz="1000" b="1" dirty="0"/>
          </a:p>
        </p:txBody>
      </p:sp>
      <p:sp>
        <p:nvSpPr>
          <p:cNvPr id="3" name="오각형 2"/>
          <p:cNvSpPr/>
          <p:nvPr/>
        </p:nvSpPr>
        <p:spPr>
          <a:xfrm>
            <a:off x="539552" y="1641045"/>
            <a:ext cx="1800200" cy="832154"/>
          </a:xfrm>
          <a:prstGeom prst="homePlat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품질 관련 </a:t>
            </a:r>
            <a:r>
              <a:rPr lang="en-US" altLang="ko-KR" dirty="0"/>
              <a:t>R</a:t>
            </a:r>
            <a:r>
              <a:rPr lang="ko-KR" altLang="en-US" dirty="0"/>
              <a:t> 패키지 조사 </a:t>
            </a:r>
            <a:endParaRPr lang="en-US" altLang="ko-KR" dirty="0"/>
          </a:p>
        </p:txBody>
      </p:sp>
      <p:sp>
        <p:nvSpPr>
          <p:cNvPr id="96" name="오각형 95"/>
          <p:cNvSpPr/>
          <p:nvPr/>
        </p:nvSpPr>
        <p:spPr>
          <a:xfrm>
            <a:off x="539552" y="2577121"/>
            <a:ext cx="1800200" cy="832154"/>
          </a:xfrm>
          <a:prstGeom prst="homePlat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Function()</a:t>
            </a:r>
          </a:p>
          <a:p>
            <a:pPr algn="ctr"/>
            <a:r>
              <a:rPr lang="ko-KR" altLang="en-US" dirty="0"/>
              <a:t>기능 조사</a:t>
            </a:r>
            <a:endParaRPr lang="en-US" altLang="ko-KR" dirty="0"/>
          </a:p>
          <a:p>
            <a:pPr algn="ctr"/>
            <a:r>
              <a:rPr lang="ko-KR" altLang="en-US" dirty="0"/>
              <a:t>및 </a:t>
            </a:r>
            <a:r>
              <a:rPr lang="ko-KR" altLang="en-US" spc="-150" dirty="0"/>
              <a:t>검증</a:t>
            </a:r>
            <a:endParaRPr lang="en-US" altLang="ko-KR" spc="-150" dirty="0"/>
          </a:p>
        </p:txBody>
      </p:sp>
      <p:sp>
        <p:nvSpPr>
          <p:cNvPr id="97" name="오각형 96"/>
          <p:cNvSpPr/>
          <p:nvPr/>
        </p:nvSpPr>
        <p:spPr>
          <a:xfrm>
            <a:off x="539552" y="3471259"/>
            <a:ext cx="1800200" cy="832154"/>
          </a:xfrm>
          <a:prstGeom prst="homePlat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패키지 </a:t>
            </a:r>
            <a:endParaRPr lang="en-US" altLang="ko-KR" dirty="0"/>
          </a:p>
          <a:p>
            <a:pPr algn="ctr"/>
            <a:r>
              <a:rPr lang="ko-KR" altLang="en-US" spc="-150" dirty="0"/>
              <a:t>활용 및 구축</a:t>
            </a:r>
            <a:endParaRPr lang="en-US" altLang="ko-KR" spc="-150" dirty="0"/>
          </a:p>
        </p:txBody>
      </p:sp>
      <p:sp>
        <p:nvSpPr>
          <p:cNvPr id="98" name="오각형 97"/>
          <p:cNvSpPr/>
          <p:nvPr/>
        </p:nvSpPr>
        <p:spPr>
          <a:xfrm>
            <a:off x="539552" y="4395189"/>
            <a:ext cx="1800200" cy="832154"/>
          </a:xfrm>
          <a:prstGeom prst="homePlat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UI </a:t>
            </a:r>
            <a:r>
              <a:rPr lang="ko-KR" altLang="en-US" dirty="0"/>
              <a:t>설계 및</a:t>
            </a:r>
            <a:endParaRPr lang="en-US" altLang="ko-KR" dirty="0"/>
          </a:p>
          <a:p>
            <a:pPr algn="ctr"/>
            <a:r>
              <a:rPr lang="ko-KR" altLang="en-US" dirty="0"/>
              <a:t>구현</a:t>
            </a:r>
            <a:endParaRPr lang="en-US" altLang="ko-KR" dirty="0"/>
          </a:p>
        </p:txBody>
      </p:sp>
      <p:sp>
        <p:nvSpPr>
          <p:cNvPr id="99" name="오각형 98"/>
          <p:cNvSpPr/>
          <p:nvPr/>
        </p:nvSpPr>
        <p:spPr>
          <a:xfrm>
            <a:off x="539552" y="5313236"/>
            <a:ext cx="1800200" cy="832154"/>
          </a:xfrm>
          <a:prstGeom prst="homePlat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Plug-in </a:t>
            </a:r>
          </a:p>
          <a:p>
            <a:pPr algn="ctr"/>
            <a:r>
              <a:rPr lang="ko-KR" altLang="en-US" spc="-150" dirty="0"/>
              <a:t>패키지 구축</a:t>
            </a:r>
            <a:endParaRPr lang="en-US" altLang="ko-KR" spc="-150" dirty="0"/>
          </a:p>
        </p:txBody>
      </p:sp>
      <p:sp>
        <p:nvSpPr>
          <p:cNvPr id="101" name="오각형 100"/>
          <p:cNvSpPr/>
          <p:nvPr/>
        </p:nvSpPr>
        <p:spPr>
          <a:xfrm>
            <a:off x="539552" y="2559093"/>
            <a:ext cx="1800200" cy="832154"/>
          </a:xfrm>
          <a:prstGeom prst="homePlat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Function()</a:t>
            </a:r>
          </a:p>
          <a:p>
            <a:pPr algn="ctr"/>
            <a:r>
              <a:rPr lang="ko-KR" altLang="en-US" dirty="0"/>
              <a:t>기능 조사</a:t>
            </a:r>
            <a:endParaRPr lang="en-US" altLang="ko-KR" dirty="0"/>
          </a:p>
          <a:p>
            <a:pPr algn="ctr"/>
            <a:r>
              <a:rPr lang="ko-KR" altLang="en-US" dirty="0"/>
              <a:t>및 </a:t>
            </a:r>
            <a:r>
              <a:rPr lang="ko-KR" altLang="en-US" spc="-150" dirty="0"/>
              <a:t>검증</a:t>
            </a:r>
            <a:endParaRPr lang="en-US" altLang="ko-KR" spc="-150" dirty="0"/>
          </a:p>
        </p:txBody>
      </p:sp>
      <p:sp>
        <p:nvSpPr>
          <p:cNvPr id="102" name="오각형 101"/>
          <p:cNvSpPr/>
          <p:nvPr/>
        </p:nvSpPr>
        <p:spPr>
          <a:xfrm>
            <a:off x="539552" y="3477141"/>
            <a:ext cx="1800200" cy="832154"/>
          </a:xfrm>
          <a:prstGeom prst="homePlat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패키지 </a:t>
            </a:r>
            <a:endParaRPr lang="en-US" altLang="ko-KR" dirty="0"/>
          </a:p>
          <a:p>
            <a:pPr algn="ctr"/>
            <a:r>
              <a:rPr lang="ko-KR" altLang="en-US" spc="-150" dirty="0"/>
              <a:t>활용 및 구축</a:t>
            </a:r>
            <a:endParaRPr lang="en-US" altLang="ko-KR" spc="-150" dirty="0"/>
          </a:p>
        </p:txBody>
      </p:sp>
    </p:spTree>
    <p:extLst>
      <p:ext uri="{BB962C8B-B14F-4D97-AF65-F5344CB8AC3E}">
        <p14:creationId xmlns:p14="http://schemas.microsoft.com/office/powerpoint/2010/main" val="2504086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22110" y="332656"/>
            <a:ext cx="9188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99642" y="43006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3582" y="436602"/>
            <a:ext cx="3580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2.3</a:t>
            </a:r>
            <a:r>
              <a:rPr lang="en-US" altLang="ko-KR" sz="2000" b="1" dirty="0">
                <a:solidFill>
                  <a:srgbClr val="00B0F0"/>
                </a:solidFill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R </a:t>
            </a:r>
            <a:r>
              <a:rPr lang="ko-KR" altLang="en-US" sz="2000" b="1" dirty="0">
                <a:latin typeface="+mn-ea"/>
              </a:rPr>
              <a:t>패키지 현황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27353" y="548721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3227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4D42C-B0E2-4EED-BF19-E5A51456E6AD}" type="slidenum">
              <a:rPr lang="ko-KR" altLang="en-US" smtClean="0"/>
              <a:pPr/>
              <a:t>9</a:t>
            </a:fld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4860032" y="411136"/>
            <a:ext cx="4118539" cy="309452"/>
            <a:chOff x="5016145" y="536845"/>
            <a:chExt cx="3470989" cy="309452"/>
          </a:xfrm>
        </p:grpSpPr>
        <p:grpSp>
          <p:nvGrpSpPr>
            <p:cNvPr id="20" name="그룹 19"/>
            <p:cNvGrpSpPr/>
            <p:nvPr/>
          </p:nvGrpSpPr>
          <p:grpSpPr>
            <a:xfrm>
              <a:off x="5016145" y="538520"/>
              <a:ext cx="1299143" cy="307777"/>
              <a:chOff x="5296734" y="105856"/>
              <a:chExt cx="1111964" cy="307777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5296734" y="105856"/>
                <a:ext cx="11119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프로젝트 개요</a:t>
                </a:r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6251633" y="157800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/>
            <p:cNvGrpSpPr/>
            <p:nvPr/>
          </p:nvGrpSpPr>
          <p:grpSpPr>
            <a:xfrm>
              <a:off x="6066681" y="538220"/>
              <a:ext cx="1033760" cy="307777"/>
              <a:chOff x="5472588" y="100721"/>
              <a:chExt cx="884822" cy="307777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5472588" y="100721"/>
                <a:ext cx="884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1400" b="1" dirty="0">
                    <a:solidFill>
                      <a:schemeClr val="tx2"/>
                    </a:solidFill>
                    <a:latin typeface="나눔바른고딕" pitchFamily="50" charset="-127"/>
                    <a:ea typeface="나눔바른고딕" pitchFamily="50" charset="-127"/>
                  </a:rPr>
                  <a:t>프로젝트 내용</a:t>
                </a:r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>
                <a:off x="6342956" y="152965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7079875" y="537920"/>
              <a:ext cx="407283" cy="307777"/>
              <a:chOff x="5722518" y="125758"/>
              <a:chExt cx="348604" cy="307777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722518" y="125758"/>
                <a:ext cx="3367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A3227A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활용</a:t>
                </a:r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6071122" y="171646"/>
                <a:ext cx="0" cy="2160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7487149" y="536845"/>
              <a:ext cx="999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A3227A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프로젝트 관리</a:t>
              </a:r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088916"/>
              </p:ext>
            </p:extLst>
          </p:nvPr>
        </p:nvGraphicFramePr>
        <p:xfrm>
          <a:off x="1122061" y="908721"/>
          <a:ext cx="3419076" cy="4447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22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All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</a:rPr>
                        <a:t> of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</a:rPr>
                        <a:t> package 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7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Date (updated)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Package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Title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2017-04-02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/>
                        <a:t>BioInstaller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effectLst/>
                        </a:rPr>
                        <a:t>Lightweight Biology Software Installer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0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2017-04-02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/>
                        <a:t>ggspatial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effectLst/>
                        </a:rPr>
                        <a:t>Spatial Data Framework for ggplot2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0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2017-04-02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/>
                        <a:t>minval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 err="1">
                          <a:effectLst/>
                        </a:rPr>
                        <a:t>MINimal</a:t>
                      </a:r>
                      <a:r>
                        <a:rPr lang="en-US" altLang="ko-KR" sz="800" kern="1200" dirty="0">
                          <a:effectLst/>
                        </a:rPr>
                        <a:t> </a:t>
                      </a:r>
                      <a:r>
                        <a:rPr lang="en-US" altLang="ko-KR" sz="800" kern="1200" dirty="0" err="1">
                          <a:effectLst/>
                        </a:rPr>
                        <a:t>VALidation</a:t>
                      </a:r>
                      <a:r>
                        <a:rPr lang="en-US" altLang="ko-KR" sz="800" kern="1200" dirty="0">
                          <a:effectLst/>
                        </a:rPr>
                        <a:t> for Stoichiometric Reactions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0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2017-04-01</a:t>
                      </a:r>
                      <a:endParaRPr lang="ko-KR" altLang="en-US" sz="800" dirty="0"/>
                    </a:p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/>
                        <a:t>bayesDP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effectLst/>
                        </a:rPr>
                        <a:t>Tools for the Bayesian Discount Prior Function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0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2017-04-01</a:t>
                      </a:r>
                      <a:endParaRPr lang="ko-KR" altLang="en-US" sz="800" dirty="0"/>
                    </a:p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/>
                        <a:t>configr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effectLst/>
                        </a:rPr>
                        <a:t>An Implementation of Parsing and Writing Configuration File (JSON/INI/YAML/TOML)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2017-04-01</a:t>
                      </a:r>
                      <a:endParaRPr lang="ko-KR" altLang="en-US" sz="800" dirty="0"/>
                    </a:p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/>
                        <a:t>corpcor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dirty="0">
                          <a:effectLst/>
                        </a:rPr>
                        <a:t>Efficient Estimation of Covariance and (Partial) Correlation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7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2017-04-01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/>
                        <a:t>countyfloods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dirty="0">
                          <a:effectLst/>
                        </a:rPr>
                        <a:t>Quantify United States County-Level Flood Measurements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02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맑은 고딕"/>
                          <a:ea typeface="맑은 고딕"/>
                        </a:rPr>
                        <a:t>∙</a:t>
                      </a:r>
                      <a:endParaRPr lang="en-US" altLang="ko-KR" sz="800" dirty="0">
                        <a:latin typeface="맑은 고딕"/>
                        <a:ea typeface="맑은 고딕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+mn-lt"/>
                          <a:ea typeface="+mn-ea"/>
                        </a:rPr>
                        <a:t>∙</a:t>
                      </a:r>
                      <a:endParaRPr lang="en-US" altLang="ko-KR" sz="800" dirty="0">
                        <a:latin typeface="+mn-lt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+mn-lt"/>
                          <a:ea typeface="+mn-ea"/>
                        </a:rPr>
                        <a:t>∙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lt"/>
                          <a:ea typeface="+mn-ea"/>
                        </a:rPr>
                        <a:t>∙</a:t>
                      </a:r>
                      <a:endParaRPr lang="en-US" altLang="ko-KR" sz="800" dirty="0">
                        <a:latin typeface="+mn-lt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+mn-lt"/>
                          <a:ea typeface="+mn-ea"/>
                        </a:rPr>
                        <a:t>∙</a:t>
                      </a:r>
                      <a:endParaRPr lang="en-US" altLang="ko-KR" sz="800" dirty="0">
                        <a:latin typeface="+mn-lt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+mn-lt"/>
                          <a:ea typeface="+mn-ea"/>
                        </a:rPr>
                        <a:t>∙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+mn-lt"/>
                          <a:ea typeface="+mn-ea"/>
                        </a:rPr>
                        <a:t>∙</a:t>
                      </a:r>
                      <a:endParaRPr lang="en-US" altLang="ko-KR" sz="800" dirty="0">
                        <a:latin typeface="+mn-lt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800" dirty="0">
                          <a:latin typeface="+mn-lt"/>
                          <a:ea typeface="+mn-ea"/>
                        </a:rPr>
                        <a:t>∙</a:t>
                      </a:r>
                      <a:endParaRPr lang="en-US" altLang="ko-KR" sz="800" dirty="0">
                        <a:latin typeface="+mn-lt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800" dirty="0">
                          <a:latin typeface="+mn-lt"/>
                          <a:ea typeface="+mn-ea"/>
                        </a:rPr>
                        <a:t>∙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41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2006-03-15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/>
                        <a:t>coxrobust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Robust Estimation in Cox Model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41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2005-10-29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/>
                        <a:t>vioplot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Violin plot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35324" y="6177161"/>
            <a:ext cx="3392550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Total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10,281</a:t>
            </a:r>
            <a:r>
              <a:rPr lang="ko-KR" altLang="en-US" sz="1000" b="1" dirty="0">
                <a:solidFill>
                  <a:schemeClr val="tx1"/>
                </a:solidFill>
              </a:rPr>
              <a:t>개의 패키지 존재 </a:t>
            </a:r>
            <a:r>
              <a:rPr lang="en-US" altLang="ko-KR" sz="1000" b="1" dirty="0">
                <a:solidFill>
                  <a:schemeClr val="tx1"/>
                </a:solidFill>
              </a:rPr>
              <a:t>( 2017-04-02 </a:t>
            </a:r>
            <a:r>
              <a:rPr lang="ko-KR" altLang="en-US" sz="1000" b="1" dirty="0">
                <a:solidFill>
                  <a:schemeClr val="tx1"/>
                </a:solidFill>
              </a:rPr>
              <a:t>기준 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10816"/>
              </p:ext>
            </p:extLst>
          </p:nvPr>
        </p:nvGraphicFramePr>
        <p:xfrm>
          <a:off x="5292080" y="941100"/>
          <a:ext cx="3667953" cy="4533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2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26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501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</a:t>
                      </a:r>
                      <a:r>
                        <a:rPr lang="en-US" altLang="ko-KR" sz="800" b="1" baseline="0" dirty="0"/>
                        <a:t> package about Statistical Quality Control</a:t>
                      </a:r>
                      <a:endParaRPr lang="ko-KR" altLang="en-US" sz="8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Published date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Update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Package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(Author)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Title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2008-12-15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2016-10-24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/>
                        <a:t>graphicsQC</a:t>
                      </a:r>
                      <a:endParaRPr lang="en-US" altLang="ko-KR" sz="800" dirty="0"/>
                    </a:p>
                    <a:p>
                      <a:pPr algn="ctr" latinLnBrk="1"/>
                      <a:r>
                        <a:rPr lang="en-US" altLang="ko-KR" sz="800" dirty="0"/>
                        <a:t>(Stephen Gardiner)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Quality Control for Graphics in R</a:t>
                      </a:r>
                      <a:endParaRPr lang="ko-KR" altLang="en-US" sz="800" spc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2009-09-24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2014-04-22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IQCC (Emanuel 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P. Barbosa)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Quality Control Charts</a:t>
                      </a:r>
                      <a:endParaRPr lang="ko-KR" altLang="en-US" sz="800" spc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2012-06-28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2016-06-01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MSQC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(Edgar Santos-Fernandez)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Multivariate Statistical Quality Control</a:t>
                      </a:r>
                      <a:endParaRPr lang="ko-KR" altLang="en-US" sz="800" spc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2004-03-04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2014-10-07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/>
                        <a:t>qcc</a:t>
                      </a:r>
                      <a:endParaRPr lang="en-US" altLang="ko-KR" sz="800" dirty="0"/>
                    </a:p>
                    <a:p>
                      <a:pPr algn="ctr" latinLnBrk="1"/>
                      <a:r>
                        <a:rPr lang="en-US" altLang="ko-KR" sz="800" dirty="0"/>
                        <a:t>(Luca </a:t>
                      </a:r>
                      <a:r>
                        <a:rPr lang="en-US" altLang="ko-KR" sz="800" dirty="0" err="1"/>
                        <a:t>Scrucca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Quality Control Charts</a:t>
                      </a:r>
                      <a:endParaRPr lang="ko-KR" altLang="en-US" sz="800" spc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2014-05-30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2016-07-20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/>
                        <a:t>qcr</a:t>
                      </a:r>
                      <a:endParaRPr lang="en-US" altLang="ko-KR" sz="800" dirty="0"/>
                    </a:p>
                    <a:p>
                      <a:pPr algn="ctr" latinLnBrk="1"/>
                      <a:r>
                        <a:rPr lang="en-US" altLang="ko-KR" sz="800" dirty="0"/>
                        <a:t>(Miguel Flores)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spc="0" dirty="0">
                          <a:effectLst/>
                        </a:rPr>
                        <a:t>Quality Control </a:t>
                      </a:r>
                    </a:p>
                    <a:p>
                      <a:pPr algn="ctr" fontAlgn="t"/>
                      <a:r>
                        <a:rPr lang="en-US" sz="800" spc="0" dirty="0">
                          <a:effectLst/>
                        </a:rPr>
                        <a:t>Review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2010-06-15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2016-02-24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/>
                        <a:t>qualityTools</a:t>
                      </a:r>
                      <a:endParaRPr lang="en-US" altLang="ko-KR" sz="800" dirty="0"/>
                    </a:p>
                    <a:p>
                      <a:pPr algn="ctr" latinLnBrk="1"/>
                      <a:r>
                        <a:rPr lang="en-US" altLang="ko-KR" sz="800" dirty="0"/>
                        <a:t>(Thomas Roth)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spc="0" dirty="0">
                          <a:effectLst/>
                        </a:rPr>
                        <a:t>Statistical Methods for Quality Science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2011-03-04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2017-03-13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/>
                        <a:t>SixSigma</a:t>
                      </a:r>
                      <a:r>
                        <a:rPr lang="en-US" altLang="ko-KR" sz="80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(Emilio L. Cano)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Six Sigma Tools</a:t>
                      </a:r>
                      <a:endParaRPr lang="ko-KR" altLang="en-US" sz="800" spc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8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2011-06-27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2015-06-11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/>
                        <a:t>LTPDvar</a:t>
                      </a:r>
                      <a:r>
                        <a:rPr lang="en-US" altLang="ko-KR" sz="80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(Nikola </a:t>
                      </a:r>
                      <a:r>
                        <a:rPr lang="en-US" altLang="ko-KR" sz="800" dirty="0" err="1"/>
                        <a:t>Kasprikova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LTPD and AOQL Plans for Acceptance Sampling Inspection by Variables</a:t>
                      </a:r>
                      <a:endParaRPr lang="ko-KR" altLang="en-US" sz="800" spc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3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2007-07-07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2016-12-29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Acceptance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Sampling (Andreas </a:t>
                      </a:r>
                      <a:r>
                        <a:rPr lang="en-US" altLang="ko-KR" sz="800" dirty="0" err="1"/>
                        <a:t>Kiermeier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Creation and</a:t>
                      </a:r>
                      <a:r>
                        <a:rPr lang="en-US" altLang="ko-KR" sz="800" b="0" i="0" kern="12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Evaluation of Acceptance Sampling Plans</a:t>
                      </a:r>
                      <a:endParaRPr lang="ko-KR" altLang="en-US" sz="800" spc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44" name="직선 화살표 연결선 43"/>
          <p:cNvCxnSpPr>
            <a:cxnSpLocks/>
            <a:stCxn id="7" idx="2"/>
            <a:endCxn id="32" idx="0"/>
          </p:cNvCxnSpPr>
          <p:nvPr/>
        </p:nvCxnSpPr>
        <p:spPr>
          <a:xfrm>
            <a:off x="2831599" y="5356705"/>
            <a:ext cx="0" cy="820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115616" y="4221088"/>
            <a:ext cx="342345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cxnSpLocks/>
          </p:cNvCxnSpPr>
          <p:nvPr/>
        </p:nvCxnSpPr>
        <p:spPr>
          <a:xfrm>
            <a:off x="4932040" y="1078656"/>
            <a:ext cx="336437" cy="2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4599591" y="2185660"/>
            <a:ext cx="620481" cy="9682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CRAN</a:t>
            </a:r>
          </a:p>
          <a:p>
            <a:pPr algn="ctr"/>
            <a:r>
              <a:rPr lang="en-US" altLang="ko-KR" sz="700" b="1" dirty="0" err="1">
                <a:solidFill>
                  <a:schemeClr val="tx1"/>
                </a:solidFill>
              </a:rPr>
              <a:t>Rbloggers</a:t>
            </a:r>
            <a:endParaRPr lang="en-US" altLang="ko-KR" sz="7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 err="1">
                <a:solidFill>
                  <a:schemeClr val="tx1"/>
                </a:solidFill>
              </a:rPr>
              <a:t>Github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Google</a:t>
            </a:r>
          </a:p>
          <a:p>
            <a:pPr algn="ctr"/>
            <a:r>
              <a:rPr lang="en-US" altLang="ko-KR" sz="750" b="1" dirty="0">
                <a:solidFill>
                  <a:schemeClr val="tx1"/>
                </a:solidFill>
              </a:rPr>
              <a:t>∙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∙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∙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297089" y="6177161"/>
            <a:ext cx="3630182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총 </a:t>
            </a:r>
            <a:r>
              <a:rPr lang="en-US" altLang="ko-KR" sz="1000" b="1" dirty="0">
                <a:solidFill>
                  <a:schemeClr val="tx1"/>
                </a:solidFill>
              </a:rPr>
              <a:t>9</a:t>
            </a:r>
            <a:r>
              <a:rPr lang="ko-KR" altLang="en-US" sz="1000" b="1" dirty="0">
                <a:solidFill>
                  <a:schemeClr val="tx1"/>
                </a:solidFill>
              </a:rPr>
              <a:t>개의 품질 관리 관련 패키지</a:t>
            </a:r>
          </a:p>
        </p:txBody>
      </p:sp>
      <p:cxnSp>
        <p:nvCxnSpPr>
          <p:cNvPr id="34" name="직선 화살표 연결선 33"/>
          <p:cNvCxnSpPr>
            <a:cxnSpLocks/>
            <a:stCxn id="31" idx="2"/>
          </p:cNvCxnSpPr>
          <p:nvPr/>
        </p:nvCxnSpPr>
        <p:spPr>
          <a:xfrm>
            <a:off x="7126056" y="5474804"/>
            <a:ext cx="0" cy="7033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313359" y="4086439"/>
            <a:ext cx="3646674" cy="1383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77994" y="280331"/>
            <a:ext cx="1601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조선일보명조" panose="02030304000000000000" pitchFamily="18" charset="-127"/>
              </a:defRPr>
            </a:lvl1pPr>
          </a:lstStyle>
          <a:p>
            <a:pPr algn="dist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final presentation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317395" y="3419459"/>
            <a:ext cx="3646674" cy="6884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0" y="903468"/>
            <a:ext cx="971600" cy="2139714"/>
            <a:chOff x="-2536712" y="1837043"/>
            <a:chExt cx="971600" cy="2139714"/>
          </a:xfrm>
        </p:grpSpPr>
        <p:sp>
          <p:nvSpPr>
            <p:cNvPr id="47" name="오각형 46"/>
            <p:cNvSpPr/>
            <p:nvPr/>
          </p:nvSpPr>
          <p:spPr>
            <a:xfrm>
              <a:off x="-2536712" y="1837043"/>
              <a:ext cx="971600" cy="419843"/>
            </a:xfrm>
            <a:prstGeom prst="homePlate">
              <a:avLst/>
            </a:prstGeom>
            <a:solidFill>
              <a:srgbClr val="FFC00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패키지 조사</a:t>
              </a:r>
            </a:p>
          </p:txBody>
        </p:sp>
        <p:sp>
          <p:nvSpPr>
            <p:cNvPr id="48" name="오각형 47"/>
            <p:cNvSpPr/>
            <p:nvPr/>
          </p:nvSpPr>
          <p:spPr>
            <a:xfrm>
              <a:off x="-2536712" y="2279548"/>
              <a:ext cx="971600" cy="419843"/>
            </a:xfrm>
            <a:prstGeom prst="homePlat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function </a:t>
              </a:r>
            </a:p>
            <a:p>
              <a:pPr algn="ctr"/>
              <a:r>
                <a:rPr lang="ko-KR" altLang="en-US" sz="1000" b="1" dirty="0"/>
                <a:t>검증</a:t>
              </a:r>
            </a:p>
          </p:txBody>
        </p:sp>
        <p:sp>
          <p:nvSpPr>
            <p:cNvPr id="51" name="오각형 50"/>
            <p:cNvSpPr/>
            <p:nvPr/>
          </p:nvSpPr>
          <p:spPr>
            <a:xfrm>
              <a:off x="-2536712" y="2699391"/>
              <a:ext cx="971600" cy="419843"/>
            </a:xfrm>
            <a:prstGeom prst="homePlat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패키지 활용 및 구축</a:t>
              </a:r>
            </a:p>
          </p:txBody>
        </p:sp>
        <p:sp>
          <p:nvSpPr>
            <p:cNvPr id="52" name="오각형 51"/>
            <p:cNvSpPr/>
            <p:nvPr/>
          </p:nvSpPr>
          <p:spPr>
            <a:xfrm>
              <a:off x="-2536712" y="3137071"/>
              <a:ext cx="971600" cy="419843"/>
            </a:xfrm>
            <a:prstGeom prst="homePlat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UI </a:t>
              </a:r>
              <a:r>
                <a:rPr lang="ko-KR" altLang="en-US" sz="1000" b="1" dirty="0"/>
                <a:t>설계 및 구현</a:t>
              </a:r>
            </a:p>
          </p:txBody>
        </p:sp>
        <p:sp>
          <p:nvSpPr>
            <p:cNvPr id="53" name="오각형 52"/>
            <p:cNvSpPr/>
            <p:nvPr/>
          </p:nvSpPr>
          <p:spPr>
            <a:xfrm>
              <a:off x="-2536712" y="3556914"/>
              <a:ext cx="971600" cy="419843"/>
            </a:xfrm>
            <a:prstGeom prst="homePlat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Plug-in</a:t>
              </a:r>
            </a:p>
            <a:p>
              <a:pPr algn="ctr"/>
              <a:r>
                <a:rPr lang="ko-KR" altLang="en-US" sz="1000" b="1" dirty="0"/>
                <a:t>패키지 구축</a:t>
              </a:r>
            </a:p>
          </p:txBody>
        </p:sp>
      </p:grpSp>
      <p:cxnSp>
        <p:nvCxnSpPr>
          <p:cNvPr id="67" name="직선 연결선 66"/>
          <p:cNvCxnSpPr/>
          <p:nvPr/>
        </p:nvCxnSpPr>
        <p:spPr>
          <a:xfrm>
            <a:off x="1135324" y="4373488"/>
            <a:ext cx="342345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1119870" y="4509120"/>
            <a:ext cx="342345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cxnSpLocks/>
          </p:cNvCxnSpPr>
          <p:nvPr/>
        </p:nvCxnSpPr>
        <p:spPr>
          <a:xfrm flipH="1" flipV="1">
            <a:off x="4929352" y="1078658"/>
            <a:ext cx="2688" cy="1102305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5307279" y="2623339"/>
            <a:ext cx="3646674" cy="14631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1" name="직선 연결선 120"/>
          <p:cNvCxnSpPr>
            <a:cxnSpLocks/>
          </p:cNvCxnSpPr>
          <p:nvPr/>
        </p:nvCxnSpPr>
        <p:spPr>
          <a:xfrm flipH="1" flipV="1">
            <a:off x="4921298" y="3153924"/>
            <a:ext cx="5371" cy="1219564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cxnSpLocks/>
          </p:cNvCxnSpPr>
          <p:nvPr/>
        </p:nvCxnSpPr>
        <p:spPr>
          <a:xfrm flipV="1">
            <a:off x="4539073" y="4373488"/>
            <a:ext cx="392967" cy="970"/>
          </a:xfrm>
          <a:prstGeom prst="straightConnector1">
            <a:avLst/>
          </a:prstGeom>
          <a:ln w="254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58177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21633</TotalTime>
  <Words>5900</Words>
  <Application>Microsoft Office PowerPoint</Application>
  <PresentationFormat>화면 슬라이드 쇼(4:3)</PresentationFormat>
  <Paragraphs>1313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5" baseType="lpstr">
      <vt:lpstr>HY강B</vt:lpstr>
      <vt:lpstr>HY견고딕</vt:lpstr>
      <vt:lpstr>HY헤드라인M</vt:lpstr>
      <vt:lpstr>Segoe UI Black</vt:lpstr>
      <vt:lpstr>宋体</vt:lpstr>
      <vt:lpstr>나눔바른고딕</vt:lpstr>
      <vt:lpstr>맑은 고딕</vt:lpstr>
      <vt:lpstr>조선일보명조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2016-2학기 데이터마이닝 응용</dc:title>
  <dc:creator>admin</dc:creator>
  <cp:lastModifiedBy>IME</cp:lastModifiedBy>
  <cp:revision>1747</cp:revision>
  <cp:lastPrinted>2017-05-29T06:44:02Z</cp:lastPrinted>
  <dcterms:created xsi:type="dcterms:W3CDTF">2016-09-03T18:18:46Z</dcterms:created>
  <dcterms:modified xsi:type="dcterms:W3CDTF">2017-06-05T00:15:35Z</dcterms:modified>
</cp:coreProperties>
</file>